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Lst>
  <p:sldSz cy="5143500" cx="9144000"/>
  <p:notesSz cx="6858000" cy="9144000"/>
  <p:embeddedFontLst>
    <p:embeddedFont>
      <p:font typeface="Economica"/>
      <p:regular r:id="rId36"/>
      <p:bold r:id="rId37"/>
      <p:italic r:id="rId38"/>
      <p:boldItalic r:id="rId39"/>
    </p:embeddedFont>
    <p:embeddedFont>
      <p:font typeface="Nunito"/>
      <p:regular r:id="rId40"/>
      <p:bold r:id="rId41"/>
      <p:italic r:id="rId42"/>
      <p:boldItalic r:id="rId43"/>
    </p:embeddedFont>
    <p:embeddedFont>
      <p:font typeface="Open Sans"/>
      <p:regular r:id="rId44"/>
      <p:bold r:id="rId45"/>
      <p:italic r:id="rId46"/>
      <p:boldItalic r:id="rId4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Nunito-regular.fntdata"/><Relationship Id="rId20" Type="http://schemas.openxmlformats.org/officeDocument/2006/relationships/slide" Target="slides/slide15.xml"/><Relationship Id="rId42" Type="http://schemas.openxmlformats.org/officeDocument/2006/relationships/font" Target="fonts/Nunito-italic.fntdata"/><Relationship Id="rId41" Type="http://schemas.openxmlformats.org/officeDocument/2006/relationships/font" Target="fonts/Nunito-bold.fntdata"/><Relationship Id="rId22" Type="http://schemas.openxmlformats.org/officeDocument/2006/relationships/slide" Target="slides/slide17.xml"/><Relationship Id="rId44" Type="http://schemas.openxmlformats.org/officeDocument/2006/relationships/font" Target="fonts/OpenSans-regular.fntdata"/><Relationship Id="rId21" Type="http://schemas.openxmlformats.org/officeDocument/2006/relationships/slide" Target="slides/slide16.xml"/><Relationship Id="rId43" Type="http://schemas.openxmlformats.org/officeDocument/2006/relationships/font" Target="fonts/Nunito-boldItalic.fntdata"/><Relationship Id="rId24" Type="http://schemas.openxmlformats.org/officeDocument/2006/relationships/slide" Target="slides/slide19.xml"/><Relationship Id="rId46" Type="http://schemas.openxmlformats.org/officeDocument/2006/relationships/font" Target="fonts/OpenSans-italic.fntdata"/><Relationship Id="rId23" Type="http://schemas.openxmlformats.org/officeDocument/2006/relationships/slide" Target="slides/slide18.xml"/><Relationship Id="rId45" Type="http://schemas.openxmlformats.org/officeDocument/2006/relationships/font" Target="fonts/OpenSans-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47" Type="http://schemas.openxmlformats.org/officeDocument/2006/relationships/font" Target="fonts/OpenSans-boldItalic.fntdata"/><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font" Target="fonts/Economica-bold.fntdata"/><Relationship Id="rId14" Type="http://schemas.openxmlformats.org/officeDocument/2006/relationships/slide" Target="slides/slide9.xml"/><Relationship Id="rId36" Type="http://schemas.openxmlformats.org/officeDocument/2006/relationships/font" Target="fonts/Economica-regular.fntdata"/><Relationship Id="rId17" Type="http://schemas.openxmlformats.org/officeDocument/2006/relationships/slide" Target="slides/slide12.xml"/><Relationship Id="rId39" Type="http://schemas.openxmlformats.org/officeDocument/2006/relationships/font" Target="fonts/Economica-boldItalic.fntdata"/><Relationship Id="rId16" Type="http://schemas.openxmlformats.org/officeDocument/2006/relationships/slide" Target="slides/slide11.xml"/><Relationship Id="rId38" Type="http://schemas.openxmlformats.org/officeDocument/2006/relationships/font" Target="fonts/Economica-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 name="Shape 58"/>
        <p:cNvGrpSpPr/>
        <p:nvPr/>
      </p:nvGrpSpPr>
      <p:grpSpPr>
        <a:xfrm>
          <a:off x="0" y="0"/>
          <a:ext cx="0" cy="0"/>
          <a:chOff x="0" y="0"/>
          <a:chExt cx="0" cy="0"/>
        </a:xfrm>
      </p:grpSpPr>
      <p:sp>
        <p:nvSpPr>
          <p:cNvPr id="59" name="Google Shape;59;g6cfaa8c511_0_4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g6cfaa8c511_0_4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6" name="Shape 126"/>
        <p:cNvGrpSpPr/>
        <p:nvPr/>
      </p:nvGrpSpPr>
      <p:grpSpPr>
        <a:xfrm>
          <a:off x="0" y="0"/>
          <a:ext cx="0" cy="0"/>
          <a:chOff x="0" y="0"/>
          <a:chExt cx="0" cy="0"/>
        </a:xfrm>
      </p:grpSpPr>
      <p:sp>
        <p:nvSpPr>
          <p:cNvPr id="127" name="Google Shape;127;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2" name="Shape 132"/>
        <p:cNvGrpSpPr/>
        <p:nvPr/>
      </p:nvGrpSpPr>
      <p:grpSpPr>
        <a:xfrm>
          <a:off x="0" y="0"/>
          <a:ext cx="0" cy="0"/>
          <a:chOff x="0" y="0"/>
          <a:chExt cx="0" cy="0"/>
        </a:xfrm>
      </p:grpSpPr>
      <p:sp>
        <p:nvSpPr>
          <p:cNvPr id="133" name="Google Shape;133;g7bf49d8919_0_15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7bf49d8919_0_15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8" name="Shape 138"/>
        <p:cNvGrpSpPr/>
        <p:nvPr/>
      </p:nvGrpSpPr>
      <p:grpSpPr>
        <a:xfrm>
          <a:off x="0" y="0"/>
          <a:ext cx="0" cy="0"/>
          <a:chOff x="0" y="0"/>
          <a:chExt cx="0" cy="0"/>
        </a:xfrm>
      </p:grpSpPr>
      <p:sp>
        <p:nvSpPr>
          <p:cNvPr id="139" name="Google Shape;139;g7bf49d8919_0_15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7bf49d8919_0_15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4" name="Shape 144"/>
        <p:cNvGrpSpPr/>
        <p:nvPr/>
      </p:nvGrpSpPr>
      <p:grpSpPr>
        <a:xfrm>
          <a:off x="0" y="0"/>
          <a:ext cx="0" cy="0"/>
          <a:chOff x="0" y="0"/>
          <a:chExt cx="0" cy="0"/>
        </a:xfrm>
      </p:grpSpPr>
      <p:sp>
        <p:nvSpPr>
          <p:cNvPr id="145" name="Google Shape;145;g762fa6064d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762fa6064d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2" name="Shape 152"/>
        <p:cNvGrpSpPr/>
        <p:nvPr/>
      </p:nvGrpSpPr>
      <p:grpSpPr>
        <a:xfrm>
          <a:off x="0" y="0"/>
          <a:ext cx="0" cy="0"/>
          <a:chOff x="0" y="0"/>
          <a:chExt cx="0" cy="0"/>
        </a:xfrm>
      </p:grpSpPr>
      <p:sp>
        <p:nvSpPr>
          <p:cNvPr id="153" name="Google Shape;153;g762fa6064d_1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762fa6064d_1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1" name="Shape 161"/>
        <p:cNvGrpSpPr/>
        <p:nvPr/>
      </p:nvGrpSpPr>
      <p:grpSpPr>
        <a:xfrm>
          <a:off x="0" y="0"/>
          <a:ext cx="0" cy="0"/>
          <a:chOff x="0" y="0"/>
          <a:chExt cx="0" cy="0"/>
        </a:xfrm>
      </p:grpSpPr>
      <p:sp>
        <p:nvSpPr>
          <p:cNvPr id="162" name="Google Shape;162;g762fa6064d_1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762fa6064d_1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0" name="Shape 170"/>
        <p:cNvGrpSpPr/>
        <p:nvPr/>
      </p:nvGrpSpPr>
      <p:grpSpPr>
        <a:xfrm>
          <a:off x="0" y="0"/>
          <a:ext cx="0" cy="0"/>
          <a:chOff x="0" y="0"/>
          <a:chExt cx="0" cy="0"/>
        </a:xfrm>
      </p:grpSpPr>
      <p:sp>
        <p:nvSpPr>
          <p:cNvPr id="171" name="Google Shape;171;g762fa6064d_1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762fa6064d_1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6" name="Shape 176"/>
        <p:cNvGrpSpPr/>
        <p:nvPr/>
      </p:nvGrpSpPr>
      <p:grpSpPr>
        <a:xfrm>
          <a:off x="0" y="0"/>
          <a:ext cx="0" cy="0"/>
          <a:chOff x="0" y="0"/>
          <a:chExt cx="0" cy="0"/>
        </a:xfrm>
      </p:grpSpPr>
      <p:sp>
        <p:nvSpPr>
          <p:cNvPr id="177" name="Google Shape;177;g762fa6064d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762fa6064d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2" name="Shape 182"/>
        <p:cNvGrpSpPr/>
        <p:nvPr/>
      </p:nvGrpSpPr>
      <p:grpSpPr>
        <a:xfrm>
          <a:off x="0" y="0"/>
          <a:ext cx="0" cy="0"/>
          <a:chOff x="0" y="0"/>
          <a:chExt cx="0" cy="0"/>
        </a:xfrm>
      </p:grpSpPr>
      <p:sp>
        <p:nvSpPr>
          <p:cNvPr id="183" name="Google Shape;183;g762fa6064d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762fa6064d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3" name="Shape 193"/>
        <p:cNvGrpSpPr/>
        <p:nvPr/>
      </p:nvGrpSpPr>
      <p:grpSpPr>
        <a:xfrm>
          <a:off x="0" y="0"/>
          <a:ext cx="0" cy="0"/>
          <a:chOff x="0" y="0"/>
          <a:chExt cx="0" cy="0"/>
        </a:xfrm>
      </p:grpSpPr>
      <p:sp>
        <p:nvSpPr>
          <p:cNvPr id="194" name="Google Shape;194;g762fa6064d_1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762fa6064d_1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 name="Shape 65"/>
        <p:cNvGrpSpPr/>
        <p:nvPr/>
      </p:nvGrpSpPr>
      <p:grpSpPr>
        <a:xfrm>
          <a:off x="0" y="0"/>
          <a:ext cx="0" cy="0"/>
          <a:chOff x="0" y="0"/>
          <a:chExt cx="0" cy="0"/>
        </a:xfrm>
      </p:grpSpPr>
      <p:sp>
        <p:nvSpPr>
          <p:cNvPr id="66" name="Google Shape;66;g7bf49d8919_0_15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7bf49d8919_0_15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2" name="Shape 202"/>
        <p:cNvGrpSpPr/>
        <p:nvPr/>
      </p:nvGrpSpPr>
      <p:grpSpPr>
        <a:xfrm>
          <a:off x="0" y="0"/>
          <a:ext cx="0" cy="0"/>
          <a:chOff x="0" y="0"/>
          <a:chExt cx="0" cy="0"/>
        </a:xfrm>
      </p:grpSpPr>
      <p:sp>
        <p:nvSpPr>
          <p:cNvPr id="203" name="Google Shape;203;g762fa6064d_1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762fa6064d_1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0" name="Shape 210"/>
        <p:cNvGrpSpPr/>
        <p:nvPr/>
      </p:nvGrpSpPr>
      <p:grpSpPr>
        <a:xfrm>
          <a:off x="0" y="0"/>
          <a:ext cx="0" cy="0"/>
          <a:chOff x="0" y="0"/>
          <a:chExt cx="0" cy="0"/>
        </a:xfrm>
      </p:grpSpPr>
      <p:sp>
        <p:nvSpPr>
          <p:cNvPr id="211" name="Google Shape;211;g762fa6064d_1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762fa6064d_1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8" name="Shape 218"/>
        <p:cNvGrpSpPr/>
        <p:nvPr/>
      </p:nvGrpSpPr>
      <p:grpSpPr>
        <a:xfrm>
          <a:off x="0" y="0"/>
          <a:ext cx="0" cy="0"/>
          <a:chOff x="0" y="0"/>
          <a:chExt cx="0" cy="0"/>
        </a:xfrm>
      </p:grpSpPr>
      <p:sp>
        <p:nvSpPr>
          <p:cNvPr id="219" name="Google Shape;219;g762fa6064d_1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762fa6064d_1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6" name="Shape 226"/>
        <p:cNvGrpSpPr/>
        <p:nvPr/>
      </p:nvGrpSpPr>
      <p:grpSpPr>
        <a:xfrm>
          <a:off x="0" y="0"/>
          <a:ext cx="0" cy="0"/>
          <a:chOff x="0" y="0"/>
          <a:chExt cx="0" cy="0"/>
        </a:xfrm>
      </p:grpSpPr>
      <p:sp>
        <p:nvSpPr>
          <p:cNvPr id="227" name="Google Shape;227;g6cfaa8c511_0_4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6cfaa8c511_0_4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2" name="Shape 232"/>
        <p:cNvGrpSpPr/>
        <p:nvPr/>
      </p:nvGrpSpPr>
      <p:grpSpPr>
        <a:xfrm>
          <a:off x="0" y="0"/>
          <a:ext cx="0" cy="0"/>
          <a:chOff x="0" y="0"/>
          <a:chExt cx="0" cy="0"/>
        </a:xfrm>
      </p:grpSpPr>
      <p:sp>
        <p:nvSpPr>
          <p:cNvPr id="233" name="Google Shape;233;g762fa6064d_1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762fa6064d_1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8" name="Shape 258"/>
        <p:cNvGrpSpPr/>
        <p:nvPr/>
      </p:nvGrpSpPr>
      <p:grpSpPr>
        <a:xfrm>
          <a:off x="0" y="0"/>
          <a:ext cx="0" cy="0"/>
          <a:chOff x="0" y="0"/>
          <a:chExt cx="0" cy="0"/>
        </a:xfrm>
      </p:grpSpPr>
      <p:sp>
        <p:nvSpPr>
          <p:cNvPr id="259" name="Google Shape;259;g762fa6064d_1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762fa6064d_1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4" name="Shape 264"/>
        <p:cNvGrpSpPr/>
        <p:nvPr/>
      </p:nvGrpSpPr>
      <p:grpSpPr>
        <a:xfrm>
          <a:off x="0" y="0"/>
          <a:ext cx="0" cy="0"/>
          <a:chOff x="0" y="0"/>
          <a:chExt cx="0" cy="0"/>
        </a:xfrm>
      </p:grpSpPr>
      <p:sp>
        <p:nvSpPr>
          <p:cNvPr id="265" name="Google Shape;265;g7bf49d8abc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7bf49d8abc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2" name="Shape 272"/>
        <p:cNvGrpSpPr/>
        <p:nvPr/>
      </p:nvGrpSpPr>
      <p:grpSpPr>
        <a:xfrm>
          <a:off x="0" y="0"/>
          <a:ext cx="0" cy="0"/>
          <a:chOff x="0" y="0"/>
          <a:chExt cx="0" cy="0"/>
        </a:xfrm>
      </p:grpSpPr>
      <p:sp>
        <p:nvSpPr>
          <p:cNvPr id="273" name="Google Shape;273;g7bf49d8abc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7bf49d8abc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8" name="Shape 278"/>
        <p:cNvGrpSpPr/>
        <p:nvPr/>
      </p:nvGrpSpPr>
      <p:grpSpPr>
        <a:xfrm>
          <a:off x="0" y="0"/>
          <a:ext cx="0" cy="0"/>
          <a:chOff x="0" y="0"/>
          <a:chExt cx="0" cy="0"/>
        </a:xfrm>
      </p:grpSpPr>
      <p:sp>
        <p:nvSpPr>
          <p:cNvPr id="279" name="Google Shape;279;g7bf49d8abc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7bf49d8abc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4" name="Shape 284"/>
        <p:cNvGrpSpPr/>
        <p:nvPr/>
      </p:nvGrpSpPr>
      <p:grpSpPr>
        <a:xfrm>
          <a:off x="0" y="0"/>
          <a:ext cx="0" cy="0"/>
          <a:chOff x="0" y="0"/>
          <a:chExt cx="0" cy="0"/>
        </a:xfrm>
      </p:grpSpPr>
      <p:sp>
        <p:nvSpPr>
          <p:cNvPr id="285" name="Google Shape;285;g7bf49d8abc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7bf49d8abc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 name="Shape 72"/>
        <p:cNvGrpSpPr/>
        <p:nvPr/>
      </p:nvGrpSpPr>
      <p:grpSpPr>
        <a:xfrm>
          <a:off x="0" y="0"/>
          <a:ext cx="0" cy="0"/>
          <a:chOff x="0" y="0"/>
          <a:chExt cx="0" cy="0"/>
        </a:xfrm>
      </p:grpSpPr>
      <p:sp>
        <p:nvSpPr>
          <p:cNvPr id="73" name="Google Shape;73;g76304bf3cb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76304bf3cb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2" name="Shape 292"/>
        <p:cNvGrpSpPr/>
        <p:nvPr/>
      </p:nvGrpSpPr>
      <p:grpSpPr>
        <a:xfrm>
          <a:off x="0" y="0"/>
          <a:ext cx="0" cy="0"/>
          <a:chOff x="0" y="0"/>
          <a:chExt cx="0" cy="0"/>
        </a:xfrm>
      </p:grpSpPr>
      <p:sp>
        <p:nvSpPr>
          <p:cNvPr id="293" name="Google Shape;293;g7bf49d8abc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7bf49d8abc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 name="Shape 78"/>
        <p:cNvGrpSpPr/>
        <p:nvPr/>
      </p:nvGrpSpPr>
      <p:grpSpPr>
        <a:xfrm>
          <a:off x="0" y="0"/>
          <a:ext cx="0" cy="0"/>
          <a:chOff x="0" y="0"/>
          <a:chExt cx="0" cy="0"/>
        </a:xfrm>
      </p:grpSpPr>
      <p:sp>
        <p:nvSpPr>
          <p:cNvPr id="79" name="Google Shape;79;g76304bf3cb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76304bf3cb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 name="Shape 84"/>
        <p:cNvGrpSpPr/>
        <p:nvPr/>
      </p:nvGrpSpPr>
      <p:grpSpPr>
        <a:xfrm>
          <a:off x="0" y="0"/>
          <a:ext cx="0" cy="0"/>
          <a:chOff x="0" y="0"/>
          <a:chExt cx="0" cy="0"/>
        </a:xfrm>
      </p:grpSpPr>
      <p:sp>
        <p:nvSpPr>
          <p:cNvPr id="85" name="Google Shape;85;g76304bf3cb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76304bf3cb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 name="Shape 91"/>
        <p:cNvGrpSpPr/>
        <p:nvPr/>
      </p:nvGrpSpPr>
      <p:grpSpPr>
        <a:xfrm>
          <a:off x="0" y="0"/>
          <a:ext cx="0" cy="0"/>
          <a:chOff x="0" y="0"/>
          <a:chExt cx="0" cy="0"/>
        </a:xfrm>
      </p:grpSpPr>
      <p:sp>
        <p:nvSpPr>
          <p:cNvPr id="92" name="Google Shape;92;g76304bf3cb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76304bf3cb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 name="Shape 97"/>
        <p:cNvGrpSpPr/>
        <p:nvPr/>
      </p:nvGrpSpPr>
      <p:grpSpPr>
        <a:xfrm>
          <a:off x="0" y="0"/>
          <a:ext cx="0" cy="0"/>
          <a:chOff x="0" y="0"/>
          <a:chExt cx="0" cy="0"/>
        </a:xfrm>
      </p:grpSpPr>
      <p:sp>
        <p:nvSpPr>
          <p:cNvPr id="98" name="Google Shape;98;g6cfaa8c511_0_4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6cfaa8c511_0_4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 name="Shape 104"/>
        <p:cNvGrpSpPr/>
        <p:nvPr/>
      </p:nvGrpSpPr>
      <p:grpSpPr>
        <a:xfrm>
          <a:off x="0" y="0"/>
          <a:ext cx="0" cy="0"/>
          <a:chOff x="0" y="0"/>
          <a:chExt cx="0" cy="0"/>
        </a:xfrm>
      </p:grpSpPr>
      <p:sp>
        <p:nvSpPr>
          <p:cNvPr id="105" name="Google Shape;105;g762fa6064d_1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762fa6064d_1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 name="Shape 120"/>
        <p:cNvGrpSpPr/>
        <p:nvPr/>
      </p:nvGrpSpPr>
      <p:grpSpPr>
        <a:xfrm>
          <a:off x="0" y="0"/>
          <a:ext cx="0" cy="0"/>
          <a:chOff x="0" y="0"/>
          <a:chExt cx="0" cy="0"/>
        </a:xfrm>
      </p:grpSpPr>
      <p:sp>
        <p:nvSpPr>
          <p:cNvPr id="121" name="Google Shape;121;g7bf49d8919_0_15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7bf49d8919_0_15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2744013" y="756700"/>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1" name="Google Shape;11;p2"/>
          <p:cNvSpPr/>
          <p:nvPr/>
        </p:nvSpPr>
        <p:spPr>
          <a:xfrm rot="10800000">
            <a:off x="5318350" y="32667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2" name="Google Shape;12;p2"/>
          <p:cNvSpPr txBox="1"/>
          <p:nvPr>
            <p:ph type="ctrTitle"/>
          </p:nvPr>
        </p:nvSpPr>
        <p:spPr>
          <a:xfrm>
            <a:off x="3044700" y="1444255"/>
            <a:ext cx="3054600" cy="15372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p:txBody>
      </p:sp>
      <p:sp>
        <p:nvSpPr>
          <p:cNvPr id="13" name="Google Shape;13;p2"/>
          <p:cNvSpPr txBox="1"/>
          <p:nvPr>
            <p:ph idx="1" type="subTitle"/>
          </p:nvPr>
        </p:nvSpPr>
        <p:spPr>
          <a:xfrm>
            <a:off x="3044700" y="3116580"/>
            <a:ext cx="3054600" cy="701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Font typeface="Economica"/>
              <a:buNone/>
              <a:defRPr sz="2100">
                <a:latin typeface="Economica"/>
                <a:ea typeface="Economica"/>
                <a:cs typeface="Economica"/>
                <a:sym typeface="Economica"/>
              </a:defRPr>
            </a:lvl1pPr>
            <a:lvl2pPr lvl="1" algn="ctr">
              <a:lnSpc>
                <a:spcPct val="100000"/>
              </a:lnSpc>
              <a:spcBef>
                <a:spcPts val="0"/>
              </a:spcBef>
              <a:spcAft>
                <a:spcPts val="0"/>
              </a:spcAft>
              <a:buSzPts val="2100"/>
              <a:buFont typeface="Economica"/>
              <a:buNone/>
              <a:defRPr sz="2100">
                <a:latin typeface="Economica"/>
                <a:ea typeface="Economica"/>
                <a:cs typeface="Economica"/>
                <a:sym typeface="Economica"/>
              </a:defRPr>
            </a:lvl2pPr>
            <a:lvl3pPr lvl="2" algn="ctr">
              <a:lnSpc>
                <a:spcPct val="100000"/>
              </a:lnSpc>
              <a:spcBef>
                <a:spcPts val="0"/>
              </a:spcBef>
              <a:spcAft>
                <a:spcPts val="0"/>
              </a:spcAft>
              <a:buSzPts val="2100"/>
              <a:buFont typeface="Economica"/>
              <a:buNone/>
              <a:defRPr sz="2100">
                <a:latin typeface="Economica"/>
                <a:ea typeface="Economica"/>
                <a:cs typeface="Economica"/>
                <a:sym typeface="Economica"/>
              </a:defRPr>
            </a:lvl3pPr>
            <a:lvl4pPr lvl="3" algn="ctr">
              <a:lnSpc>
                <a:spcPct val="100000"/>
              </a:lnSpc>
              <a:spcBef>
                <a:spcPts val="0"/>
              </a:spcBef>
              <a:spcAft>
                <a:spcPts val="0"/>
              </a:spcAft>
              <a:buSzPts val="2100"/>
              <a:buFont typeface="Economica"/>
              <a:buNone/>
              <a:defRPr sz="2100">
                <a:latin typeface="Economica"/>
                <a:ea typeface="Economica"/>
                <a:cs typeface="Economica"/>
                <a:sym typeface="Economica"/>
              </a:defRPr>
            </a:lvl4pPr>
            <a:lvl5pPr lvl="4" algn="ctr">
              <a:lnSpc>
                <a:spcPct val="100000"/>
              </a:lnSpc>
              <a:spcBef>
                <a:spcPts val="0"/>
              </a:spcBef>
              <a:spcAft>
                <a:spcPts val="0"/>
              </a:spcAft>
              <a:buSzPts val="2100"/>
              <a:buFont typeface="Economica"/>
              <a:buNone/>
              <a:defRPr sz="2100">
                <a:latin typeface="Economica"/>
                <a:ea typeface="Economica"/>
                <a:cs typeface="Economica"/>
                <a:sym typeface="Economica"/>
              </a:defRPr>
            </a:lvl5pPr>
            <a:lvl6pPr lvl="5" algn="ctr">
              <a:lnSpc>
                <a:spcPct val="100000"/>
              </a:lnSpc>
              <a:spcBef>
                <a:spcPts val="0"/>
              </a:spcBef>
              <a:spcAft>
                <a:spcPts val="0"/>
              </a:spcAft>
              <a:buSzPts val="2100"/>
              <a:buFont typeface="Economica"/>
              <a:buNone/>
              <a:defRPr sz="2100">
                <a:latin typeface="Economica"/>
                <a:ea typeface="Economica"/>
                <a:cs typeface="Economica"/>
                <a:sym typeface="Economica"/>
              </a:defRPr>
            </a:lvl6pPr>
            <a:lvl7pPr lvl="6" algn="ctr">
              <a:lnSpc>
                <a:spcPct val="100000"/>
              </a:lnSpc>
              <a:spcBef>
                <a:spcPts val="0"/>
              </a:spcBef>
              <a:spcAft>
                <a:spcPts val="0"/>
              </a:spcAft>
              <a:buSzPts val="2100"/>
              <a:buFont typeface="Economica"/>
              <a:buNone/>
              <a:defRPr sz="2100">
                <a:latin typeface="Economica"/>
                <a:ea typeface="Economica"/>
                <a:cs typeface="Economica"/>
                <a:sym typeface="Economica"/>
              </a:defRPr>
            </a:lvl7pPr>
            <a:lvl8pPr lvl="7" algn="ctr">
              <a:lnSpc>
                <a:spcPct val="100000"/>
              </a:lnSpc>
              <a:spcBef>
                <a:spcPts val="0"/>
              </a:spcBef>
              <a:spcAft>
                <a:spcPts val="0"/>
              </a:spcAft>
              <a:buSzPts val="2100"/>
              <a:buFont typeface="Economica"/>
              <a:buNone/>
              <a:defRPr sz="2100">
                <a:latin typeface="Economica"/>
                <a:ea typeface="Economica"/>
                <a:cs typeface="Economica"/>
                <a:sym typeface="Economica"/>
              </a:defRPr>
            </a:lvl8pPr>
            <a:lvl9pPr lvl="8" algn="ctr">
              <a:lnSpc>
                <a:spcPct val="100000"/>
              </a:lnSpc>
              <a:spcBef>
                <a:spcPts val="0"/>
              </a:spcBef>
              <a:spcAft>
                <a:spcPts val="0"/>
              </a:spcAft>
              <a:buSzPts val="2100"/>
              <a:buFont typeface="Economica"/>
              <a:buNone/>
              <a:defRPr sz="2100">
                <a:latin typeface="Economica"/>
                <a:ea typeface="Economica"/>
                <a:cs typeface="Economica"/>
                <a:sym typeface="Economica"/>
              </a:defRPr>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51" name="Shape 51"/>
        <p:cNvGrpSpPr/>
        <p:nvPr/>
      </p:nvGrpSpPr>
      <p:grpSpPr>
        <a:xfrm>
          <a:off x="0" y="0"/>
          <a:ext cx="0" cy="0"/>
          <a:chOff x="0" y="0"/>
          <a:chExt cx="0" cy="0"/>
        </a:xfrm>
      </p:grpSpPr>
      <p:sp>
        <p:nvSpPr>
          <p:cNvPr id="52" name="Google Shape;52;p11"/>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11"/>
          <p:cNvSpPr txBox="1"/>
          <p:nvPr>
            <p:ph hasCustomPrompt="1" type="title"/>
          </p:nvPr>
        </p:nvSpPr>
        <p:spPr>
          <a:xfrm>
            <a:off x="311700" y="957125"/>
            <a:ext cx="8520600" cy="21288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2"/>
              </a:buClr>
              <a:buSzPts val="16000"/>
              <a:buNone/>
              <a:defRPr sz="16000">
                <a:solidFill>
                  <a:schemeClr val="lt2"/>
                </a:solidFill>
              </a:defRPr>
            </a:lvl1pPr>
            <a:lvl2pPr lvl="1" algn="ctr">
              <a:spcBef>
                <a:spcPts val="0"/>
              </a:spcBef>
              <a:spcAft>
                <a:spcPts val="0"/>
              </a:spcAft>
              <a:buClr>
                <a:schemeClr val="lt2"/>
              </a:buClr>
              <a:buSzPts val="16000"/>
              <a:buNone/>
              <a:defRPr sz="16000">
                <a:solidFill>
                  <a:schemeClr val="lt2"/>
                </a:solidFill>
              </a:defRPr>
            </a:lvl2pPr>
            <a:lvl3pPr lvl="2" algn="ctr">
              <a:spcBef>
                <a:spcPts val="0"/>
              </a:spcBef>
              <a:spcAft>
                <a:spcPts val="0"/>
              </a:spcAft>
              <a:buClr>
                <a:schemeClr val="lt2"/>
              </a:buClr>
              <a:buSzPts val="16000"/>
              <a:buNone/>
              <a:defRPr sz="16000">
                <a:solidFill>
                  <a:schemeClr val="lt2"/>
                </a:solidFill>
              </a:defRPr>
            </a:lvl3pPr>
            <a:lvl4pPr lvl="3" algn="ctr">
              <a:spcBef>
                <a:spcPts val="0"/>
              </a:spcBef>
              <a:spcAft>
                <a:spcPts val="0"/>
              </a:spcAft>
              <a:buClr>
                <a:schemeClr val="lt2"/>
              </a:buClr>
              <a:buSzPts val="16000"/>
              <a:buNone/>
              <a:defRPr sz="16000">
                <a:solidFill>
                  <a:schemeClr val="lt2"/>
                </a:solidFill>
              </a:defRPr>
            </a:lvl4pPr>
            <a:lvl5pPr lvl="4" algn="ctr">
              <a:spcBef>
                <a:spcPts val="0"/>
              </a:spcBef>
              <a:spcAft>
                <a:spcPts val="0"/>
              </a:spcAft>
              <a:buClr>
                <a:schemeClr val="lt2"/>
              </a:buClr>
              <a:buSzPts val="16000"/>
              <a:buNone/>
              <a:defRPr sz="16000">
                <a:solidFill>
                  <a:schemeClr val="lt2"/>
                </a:solidFill>
              </a:defRPr>
            </a:lvl5pPr>
            <a:lvl6pPr lvl="5" algn="ctr">
              <a:spcBef>
                <a:spcPts val="0"/>
              </a:spcBef>
              <a:spcAft>
                <a:spcPts val="0"/>
              </a:spcAft>
              <a:buClr>
                <a:schemeClr val="lt2"/>
              </a:buClr>
              <a:buSzPts val="16000"/>
              <a:buNone/>
              <a:defRPr sz="16000">
                <a:solidFill>
                  <a:schemeClr val="lt2"/>
                </a:solidFill>
              </a:defRPr>
            </a:lvl6pPr>
            <a:lvl7pPr lvl="6" algn="ctr">
              <a:spcBef>
                <a:spcPts val="0"/>
              </a:spcBef>
              <a:spcAft>
                <a:spcPts val="0"/>
              </a:spcAft>
              <a:buClr>
                <a:schemeClr val="lt2"/>
              </a:buClr>
              <a:buSzPts val="16000"/>
              <a:buNone/>
              <a:defRPr sz="16000">
                <a:solidFill>
                  <a:schemeClr val="lt2"/>
                </a:solidFill>
              </a:defRPr>
            </a:lvl7pPr>
            <a:lvl8pPr lvl="7" algn="ctr">
              <a:spcBef>
                <a:spcPts val="0"/>
              </a:spcBef>
              <a:spcAft>
                <a:spcPts val="0"/>
              </a:spcAft>
              <a:buClr>
                <a:schemeClr val="lt2"/>
              </a:buClr>
              <a:buSzPts val="16000"/>
              <a:buNone/>
              <a:defRPr sz="16000">
                <a:solidFill>
                  <a:schemeClr val="lt2"/>
                </a:solidFill>
              </a:defRPr>
            </a:lvl8pPr>
            <a:lvl9pPr lvl="8" algn="ctr">
              <a:spcBef>
                <a:spcPts val="0"/>
              </a:spcBef>
              <a:spcAft>
                <a:spcPts val="0"/>
              </a:spcAft>
              <a:buClr>
                <a:schemeClr val="lt2"/>
              </a:buClr>
              <a:buSzPts val="16000"/>
              <a:buNone/>
              <a:defRPr sz="16000">
                <a:solidFill>
                  <a:schemeClr val="lt2"/>
                </a:solidFill>
              </a:defRPr>
            </a:lvl9pPr>
          </a:lstStyle>
          <a:p>
            <a:r>
              <a:t>xx%</a:t>
            </a:r>
          </a:p>
        </p:txBody>
      </p:sp>
      <p:sp>
        <p:nvSpPr>
          <p:cNvPr id="54" name="Google Shape;54;p11"/>
          <p:cNvSpPr txBox="1"/>
          <p:nvPr>
            <p:ph idx="1" type="body"/>
          </p:nvPr>
        </p:nvSpPr>
        <p:spPr>
          <a:xfrm>
            <a:off x="311700" y="3162000"/>
            <a:ext cx="8520600" cy="10716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5" name="Google Shape;55;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6" name="Shape 56"/>
        <p:cNvGrpSpPr/>
        <p:nvPr/>
      </p:nvGrpSpPr>
      <p:grpSpPr>
        <a:xfrm>
          <a:off x="0" y="0"/>
          <a:ext cx="0" cy="0"/>
          <a:chOff x="0" y="0"/>
          <a:chExt cx="0" cy="0"/>
        </a:xfrm>
      </p:grpSpPr>
      <p:sp>
        <p:nvSpPr>
          <p:cNvPr id="57" name="Google Shape;57;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5" name="Shape 15"/>
        <p:cNvGrpSpPr/>
        <p:nvPr/>
      </p:nvGrpSpPr>
      <p:grpSpPr>
        <a:xfrm>
          <a:off x="0" y="0"/>
          <a:ext cx="0" cy="0"/>
          <a:chOff x="0" y="0"/>
          <a:chExt cx="0" cy="0"/>
        </a:xfrm>
      </p:grpSpPr>
      <p:sp>
        <p:nvSpPr>
          <p:cNvPr id="16" name="Google Shape;16;p3"/>
          <p:cNvSpPr/>
          <p:nvPr/>
        </p:nvSpPr>
        <p:spPr>
          <a:xfrm flipH="1">
            <a:off x="7595938" y="4602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7" name="Google Shape;17;p3"/>
          <p:cNvSpPr/>
          <p:nvPr/>
        </p:nvSpPr>
        <p:spPr>
          <a:xfrm flipH="1" rot="10800000">
            <a:off x="466425" y="35583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8" name="Google Shape;18;p3"/>
          <p:cNvSpPr txBox="1"/>
          <p:nvPr>
            <p:ph type="title"/>
          </p:nvPr>
        </p:nvSpPr>
        <p:spPr>
          <a:xfrm>
            <a:off x="773700" y="1806450"/>
            <a:ext cx="7596600" cy="1530600"/>
          </a:xfrm>
          <a:prstGeom prst="rect">
            <a:avLst/>
          </a:prstGeom>
        </p:spPr>
        <p:txBody>
          <a:bodyPr anchorCtr="0" anchor="ctr" bIns="91425" lIns="91425" spcFirstLastPara="1" rIns="91425" wrap="square" tIns="91425">
            <a:noAutofit/>
          </a:bodyPr>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p:txBody>
      </p:sp>
      <p:sp>
        <p:nvSpPr>
          <p:cNvPr id="19" name="Google Shape;19;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0" name="Shape 20"/>
        <p:cNvGrpSpPr/>
        <p:nvPr/>
      </p:nvGrpSpPr>
      <p:grpSpPr>
        <a:xfrm>
          <a:off x="0" y="0"/>
          <a:ext cx="0" cy="0"/>
          <a:chOff x="0" y="0"/>
          <a:chExt cx="0" cy="0"/>
        </a:xfrm>
      </p:grpSpPr>
      <p:sp>
        <p:nvSpPr>
          <p:cNvPr id="21" name="Google Shape;21;p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4"/>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3" name="Google Shape;23;p4"/>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4" name="Google Shape;24;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5" name="Shape 25"/>
        <p:cNvGrpSpPr/>
        <p:nvPr/>
      </p:nvGrpSpPr>
      <p:grpSpPr>
        <a:xfrm>
          <a:off x="0" y="0"/>
          <a:ext cx="0" cy="0"/>
          <a:chOff x="0" y="0"/>
          <a:chExt cx="0" cy="0"/>
        </a:xfrm>
      </p:grpSpPr>
      <p:sp>
        <p:nvSpPr>
          <p:cNvPr id="26" name="Google Shape;26;p5"/>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7" name="Google Shape;27;p5"/>
          <p:cNvSpPr txBox="1"/>
          <p:nvPr>
            <p:ph idx="1" type="body"/>
          </p:nvPr>
        </p:nvSpPr>
        <p:spPr>
          <a:xfrm>
            <a:off x="311700" y="1225225"/>
            <a:ext cx="3999900" cy="33540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8" name="Google Shape;28;p5"/>
          <p:cNvSpPr txBox="1"/>
          <p:nvPr>
            <p:ph idx="2" type="body"/>
          </p:nvPr>
        </p:nvSpPr>
        <p:spPr>
          <a:xfrm>
            <a:off x="4832400" y="1225225"/>
            <a:ext cx="3999900" cy="33540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9" name="Google Shape;29;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30" name="Shape 30"/>
        <p:cNvGrpSpPr/>
        <p:nvPr/>
      </p:nvGrpSpPr>
      <p:grpSpPr>
        <a:xfrm>
          <a:off x="0" y="0"/>
          <a:ext cx="0" cy="0"/>
          <a:chOff x="0" y="0"/>
          <a:chExt cx="0" cy="0"/>
        </a:xfrm>
      </p:grpSpPr>
      <p:sp>
        <p:nvSpPr>
          <p:cNvPr id="31" name="Google Shape;31;p6"/>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32" name="Google Shape;32;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3" name="Shape 33"/>
        <p:cNvGrpSpPr/>
        <p:nvPr/>
      </p:nvGrpSpPr>
      <p:grpSpPr>
        <a:xfrm>
          <a:off x="0" y="0"/>
          <a:ext cx="0" cy="0"/>
          <a:chOff x="0" y="0"/>
          <a:chExt cx="0" cy="0"/>
        </a:xfrm>
      </p:grpSpPr>
      <p:sp>
        <p:nvSpPr>
          <p:cNvPr id="34" name="Google Shape;34;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35" name="Google Shape;35;p7"/>
          <p:cNvSpPr txBox="1"/>
          <p:nvPr>
            <p:ph idx="1" type="body"/>
          </p:nvPr>
        </p:nvSpPr>
        <p:spPr>
          <a:xfrm>
            <a:off x="311700" y="1399400"/>
            <a:ext cx="2808000" cy="27849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6" name="Google Shape;36;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7" name="Shape 37"/>
        <p:cNvGrpSpPr/>
        <p:nvPr/>
      </p:nvGrpSpPr>
      <p:grpSpPr>
        <a:xfrm>
          <a:off x="0" y="0"/>
          <a:ext cx="0" cy="0"/>
          <a:chOff x="0" y="0"/>
          <a:chExt cx="0" cy="0"/>
        </a:xfrm>
      </p:grpSpPr>
      <p:sp>
        <p:nvSpPr>
          <p:cNvPr id="38" name="Google Shape;38;p8"/>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8"/>
          <p:cNvSpPr txBox="1"/>
          <p:nvPr>
            <p:ph type="title"/>
          </p:nvPr>
        </p:nvSpPr>
        <p:spPr>
          <a:xfrm>
            <a:off x="490250" y="450150"/>
            <a:ext cx="5878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40" name="Google Shape;40;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41" name="Shape 41"/>
        <p:cNvGrpSpPr/>
        <p:nvPr/>
      </p:nvGrpSpPr>
      <p:grpSpPr>
        <a:xfrm>
          <a:off x="0" y="0"/>
          <a:ext cx="0" cy="0"/>
          <a:chOff x="0" y="0"/>
          <a:chExt cx="0" cy="0"/>
        </a:xfrm>
      </p:grpSpPr>
      <p:sp>
        <p:nvSpPr>
          <p:cNvPr id="42" name="Google Shape;42;p9"/>
          <p:cNvSpPr/>
          <p:nvPr/>
        </p:nvSpPr>
        <p:spPr>
          <a:xfrm>
            <a:off x="4572000" y="-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3" name="Google Shape;43;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4" name="Google Shape;44;p9"/>
          <p:cNvSpPr txBox="1"/>
          <p:nvPr>
            <p:ph type="title"/>
          </p:nvPr>
        </p:nvSpPr>
        <p:spPr>
          <a:xfrm>
            <a:off x="265500" y="929275"/>
            <a:ext cx="4045200" cy="17862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2"/>
              </a:buClr>
              <a:buSzPts val="4200"/>
              <a:buNone/>
              <a:defRPr>
                <a:solidFill>
                  <a:schemeClr val="lt2"/>
                </a:solidFill>
              </a:defRPr>
            </a:lvl1pPr>
            <a:lvl2pPr lvl="1" algn="ctr">
              <a:spcBef>
                <a:spcPts val="0"/>
              </a:spcBef>
              <a:spcAft>
                <a:spcPts val="0"/>
              </a:spcAft>
              <a:buClr>
                <a:schemeClr val="lt2"/>
              </a:buClr>
              <a:buSzPts val="4200"/>
              <a:buNone/>
              <a:defRPr>
                <a:solidFill>
                  <a:schemeClr val="lt2"/>
                </a:solidFill>
              </a:defRPr>
            </a:lvl2pPr>
            <a:lvl3pPr lvl="2" algn="ctr">
              <a:spcBef>
                <a:spcPts val="0"/>
              </a:spcBef>
              <a:spcAft>
                <a:spcPts val="0"/>
              </a:spcAft>
              <a:buClr>
                <a:schemeClr val="lt2"/>
              </a:buClr>
              <a:buSzPts val="4200"/>
              <a:buNone/>
              <a:defRPr>
                <a:solidFill>
                  <a:schemeClr val="lt2"/>
                </a:solidFill>
              </a:defRPr>
            </a:lvl3pPr>
            <a:lvl4pPr lvl="3" algn="ctr">
              <a:spcBef>
                <a:spcPts val="0"/>
              </a:spcBef>
              <a:spcAft>
                <a:spcPts val="0"/>
              </a:spcAft>
              <a:buClr>
                <a:schemeClr val="lt2"/>
              </a:buClr>
              <a:buSzPts val="4200"/>
              <a:buNone/>
              <a:defRPr>
                <a:solidFill>
                  <a:schemeClr val="lt2"/>
                </a:solidFill>
              </a:defRPr>
            </a:lvl4pPr>
            <a:lvl5pPr lvl="4" algn="ctr">
              <a:spcBef>
                <a:spcPts val="0"/>
              </a:spcBef>
              <a:spcAft>
                <a:spcPts val="0"/>
              </a:spcAft>
              <a:buClr>
                <a:schemeClr val="lt2"/>
              </a:buClr>
              <a:buSzPts val="4200"/>
              <a:buNone/>
              <a:defRPr>
                <a:solidFill>
                  <a:schemeClr val="lt2"/>
                </a:solidFill>
              </a:defRPr>
            </a:lvl5pPr>
            <a:lvl6pPr lvl="5" algn="ctr">
              <a:spcBef>
                <a:spcPts val="0"/>
              </a:spcBef>
              <a:spcAft>
                <a:spcPts val="0"/>
              </a:spcAft>
              <a:buClr>
                <a:schemeClr val="lt2"/>
              </a:buClr>
              <a:buSzPts val="4200"/>
              <a:buNone/>
              <a:defRPr>
                <a:solidFill>
                  <a:schemeClr val="lt2"/>
                </a:solidFill>
              </a:defRPr>
            </a:lvl6pPr>
            <a:lvl7pPr lvl="6" algn="ctr">
              <a:spcBef>
                <a:spcPts val="0"/>
              </a:spcBef>
              <a:spcAft>
                <a:spcPts val="0"/>
              </a:spcAft>
              <a:buClr>
                <a:schemeClr val="lt2"/>
              </a:buClr>
              <a:buSzPts val="4200"/>
              <a:buNone/>
              <a:defRPr>
                <a:solidFill>
                  <a:schemeClr val="lt2"/>
                </a:solidFill>
              </a:defRPr>
            </a:lvl7pPr>
            <a:lvl8pPr lvl="7" algn="ctr">
              <a:spcBef>
                <a:spcPts val="0"/>
              </a:spcBef>
              <a:spcAft>
                <a:spcPts val="0"/>
              </a:spcAft>
              <a:buClr>
                <a:schemeClr val="lt2"/>
              </a:buClr>
              <a:buSzPts val="4200"/>
              <a:buNone/>
              <a:defRPr>
                <a:solidFill>
                  <a:schemeClr val="lt2"/>
                </a:solidFill>
              </a:defRPr>
            </a:lvl8pPr>
            <a:lvl9pPr lvl="8" algn="ctr">
              <a:spcBef>
                <a:spcPts val="0"/>
              </a:spcBef>
              <a:spcAft>
                <a:spcPts val="0"/>
              </a:spcAft>
              <a:buClr>
                <a:schemeClr val="lt2"/>
              </a:buClr>
              <a:buSzPts val="4200"/>
              <a:buNone/>
              <a:defRPr>
                <a:solidFill>
                  <a:schemeClr val="lt2"/>
                </a:solidFill>
              </a:defRPr>
            </a:lvl9pPr>
          </a:lstStyle>
          <a:p/>
        </p:txBody>
      </p:sp>
      <p:sp>
        <p:nvSpPr>
          <p:cNvPr id="45" name="Google Shape;45;p9"/>
          <p:cNvSpPr txBox="1"/>
          <p:nvPr>
            <p:ph idx="1" type="subTitle"/>
          </p:nvPr>
        </p:nvSpPr>
        <p:spPr>
          <a:xfrm>
            <a:off x="265500" y="2769001"/>
            <a:ext cx="4045200" cy="1574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400"/>
              <a:buFont typeface="Economica"/>
              <a:buNone/>
              <a:defRPr sz="2400">
                <a:latin typeface="Economica"/>
                <a:ea typeface="Economica"/>
                <a:cs typeface="Economica"/>
                <a:sym typeface="Economica"/>
              </a:defRPr>
            </a:lvl1pPr>
            <a:lvl2pPr lvl="1" algn="ctr">
              <a:lnSpc>
                <a:spcPct val="100000"/>
              </a:lnSpc>
              <a:spcBef>
                <a:spcPts val="0"/>
              </a:spcBef>
              <a:spcAft>
                <a:spcPts val="0"/>
              </a:spcAft>
              <a:buSzPts val="2400"/>
              <a:buFont typeface="Economica"/>
              <a:buNone/>
              <a:defRPr sz="2400">
                <a:latin typeface="Economica"/>
                <a:ea typeface="Economica"/>
                <a:cs typeface="Economica"/>
                <a:sym typeface="Economica"/>
              </a:defRPr>
            </a:lvl2pPr>
            <a:lvl3pPr lvl="2" algn="ctr">
              <a:lnSpc>
                <a:spcPct val="100000"/>
              </a:lnSpc>
              <a:spcBef>
                <a:spcPts val="0"/>
              </a:spcBef>
              <a:spcAft>
                <a:spcPts val="0"/>
              </a:spcAft>
              <a:buSzPts val="2400"/>
              <a:buFont typeface="Economica"/>
              <a:buNone/>
              <a:defRPr sz="2400">
                <a:latin typeface="Economica"/>
                <a:ea typeface="Economica"/>
                <a:cs typeface="Economica"/>
                <a:sym typeface="Economica"/>
              </a:defRPr>
            </a:lvl3pPr>
            <a:lvl4pPr lvl="3" algn="ctr">
              <a:lnSpc>
                <a:spcPct val="100000"/>
              </a:lnSpc>
              <a:spcBef>
                <a:spcPts val="0"/>
              </a:spcBef>
              <a:spcAft>
                <a:spcPts val="0"/>
              </a:spcAft>
              <a:buSzPts val="2400"/>
              <a:buFont typeface="Economica"/>
              <a:buNone/>
              <a:defRPr sz="2400">
                <a:latin typeface="Economica"/>
                <a:ea typeface="Economica"/>
                <a:cs typeface="Economica"/>
                <a:sym typeface="Economica"/>
              </a:defRPr>
            </a:lvl4pPr>
            <a:lvl5pPr lvl="4" algn="ctr">
              <a:lnSpc>
                <a:spcPct val="100000"/>
              </a:lnSpc>
              <a:spcBef>
                <a:spcPts val="0"/>
              </a:spcBef>
              <a:spcAft>
                <a:spcPts val="0"/>
              </a:spcAft>
              <a:buSzPts val="2400"/>
              <a:buFont typeface="Economica"/>
              <a:buNone/>
              <a:defRPr sz="2400">
                <a:latin typeface="Economica"/>
                <a:ea typeface="Economica"/>
                <a:cs typeface="Economica"/>
                <a:sym typeface="Economica"/>
              </a:defRPr>
            </a:lvl5pPr>
            <a:lvl6pPr lvl="5" algn="ctr">
              <a:lnSpc>
                <a:spcPct val="100000"/>
              </a:lnSpc>
              <a:spcBef>
                <a:spcPts val="0"/>
              </a:spcBef>
              <a:spcAft>
                <a:spcPts val="0"/>
              </a:spcAft>
              <a:buSzPts val="2400"/>
              <a:buFont typeface="Economica"/>
              <a:buNone/>
              <a:defRPr sz="2400">
                <a:latin typeface="Economica"/>
                <a:ea typeface="Economica"/>
                <a:cs typeface="Economica"/>
                <a:sym typeface="Economica"/>
              </a:defRPr>
            </a:lvl6pPr>
            <a:lvl7pPr lvl="6" algn="ctr">
              <a:lnSpc>
                <a:spcPct val="100000"/>
              </a:lnSpc>
              <a:spcBef>
                <a:spcPts val="0"/>
              </a:spcBef>
              <a:spcAft>
                <a:spcPts val="0"/>
              </a:spcAft>
              <a:buSzPts val="2400"/>
              <a:buFont typeface="Economica"/>
              <a:buNone/>
              <a:defRPr sz="2400">
                <a:latin typeface="Economica"/>
                <a:ea typeface="Economica"/>
                <a:cs typeface="Economica"/>
                <a:sym typeface="Economica"/>
              </a:defRPr>
            </a:lvl7pPr>
            <a:lvl8pPr lvl="7" algn="ctr">
              <a:lnSpc>
                <a:spcPct val="100000"/>
              </a:lnSpc>
              <a:spcBef>
                <a:spcPts val="0"/>
              </a:spcBef>
              <a:spcAft>
                <a:spcPts val="0"/>
              </a:spcAft>
              <a:buSzPts val="2400"/>
              <a:buFont typeface="Economica"/>
              <a:buNone/>
              <a:defRPr sz="2400">
                <a:latin typeface="Economica"/>
                <a:ea typeface="Economica"/>
                <a:cs typeface="Economica"/>
                <a:sym typeface="Economica"/>
              </a:defRPr>
            </a:lvl8pPr>
            <a:lvl9pPr lvl="8" algn="ctr">
              <a:lnSpc>
                <a:spcPct val="100000"/>
              </a:lnSpc>
              <a:spcBef>
                <a:spcPts val="0"/>
              </a:spcBef>
              <a:spcAft>
                <a:spcPts val="0"/>
              </a:spcAft>
              <a:buSzPts val="2400"/>
              <a:buFont typeface="Economica"/>
              <a:buNone/>
              <a:defRPr sz="2400">
                <a:latin typeface="Economica"/>
                <a:ea typeface="Economica"/>
                <a:cs typeface="Economica"/>
                <a:sym typeface="Economica"/>
              </a:defRPr>
            </a:lvl9pPr>
          </a:lstStyle>
          <a:p/>
        </p:txBody>
      </p:sp>
      <p:sp>
        <p:nvSpPr>
          <p:cNvPr id="46" name="Google Shape;46;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47" name="Google Shape;47;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8" name="Shape 48"/>
        <p:cNvGrpSpPr/>
        <p:nvPr/>
      </p:nvGrpSpPr>
      <p:grpSpPr>
        <a:xfrm>
          <a:off x="0" y="0"/>
          <a:ext cx="0" cy="0"/>
          <a:chOff x="0" y="0"/>
          <a:chExt cx="0" cy="0"/>
        </a:xfrm>
      </p:grpSpPr>
      <p:sp>
        <p:nvSpPr>
          <p:cNvPr id="49" name="Google Shape;49;p10"/>
          <p:cNvSpPr txBox="1"/>
          <p:nvPr>
            <p:ph idx="1" type="body"/>
          </p:nvPr>
        </p:nvSpPr>
        <p:spPr>
          <a:xfrm>
            <a:off x="319500" y="4218925"/>
            <a:ext cx="5998800" cy="598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2400"/>
              <a:buFont typeface="Economica"/>
              <a:buNone/>
              <a:defRPr sz="2400">
                <a:latin typeface="Economica"/>
                <a:ea typeface="Economica"/>
                <a:cs typeface="Economica"/>
                <a:sym typeface="Economica"/>
              </a:defRPr>
            </a:lvl1pPr>
          </a:lstStyle>
          <a:p/>
        </p:txBody>
      </p:sp>
      <p:sp>
        <p:nvSpPr>
          <p:cNvPr id="50" name="Google Shape;50;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lux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315925"/>
            <a:ext cx="8520600" cy="8313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1pPr>
            <a:lvl2pPr lvl="1">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2pPr>
            <a:lvl3pPr lvl="2">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3pPr>
            <a:lvl4pPr lvl="3">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4pPr>
            <a:lvl5pPr lvl="4">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5pPr>
            <a:lvl6pPr lvl="5">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6pPr>
            <a:lvl7pPr lvl="6">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7pPr>
            <a:lvl8pPr lvl="7">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8pPr>
            <a:lvl9pPr lvl="8">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9pPr>
          </a:lstStyle>
          <a:p/>
        </p:txBody>
      </p:sp>
      <p:sp>
        <p:nvSpPr>
          <p:cNvPr id="7" name="Google Shape;7;p1"/>
          <p:cNvSpPr txBox="1"/>
          <p:nvPr>
            <p:ph idx="1" type="body"/>
          </p:nvPr>
        </p:nvSpPr>
        <p:spPr>
          <a:xfrm>
            <a:off x="311700" y="1225225"/>
            <a:ext cx="8520600" cy="33540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1"/>
              </a:buClr>
              <a:buSzPts val="1800"/>
              <a:buFont typeface="Open Sans"/>
              <a:buChar char="●"/>
              <a:defRPr sz="1800">
                <a:solidFill>
                  <a:schemeClr val="dk1"/>
                </a:solidFill>
                <a:latin typeface="Open Sans"/>
                <a:ea typeface="Open Sans"/>
                <a:cs typeface="Open Sans"/>
                <a:sym typeface="Open Sans"/>
              </a:defRPr>
            </a:lvl1pPr>
            <a:lvl2pPr indent="-317500" lvl="1" marL="9144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2pPr>
            <a:lvl3pPr indent="-317500" lvl="2" marL="13716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3pPr>
            <a:lvl4pPr indent="-317500" lvl="3" marL="18288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4pPr>
            <a:lvl5pPr indent="-317500" lvl="4" marL="22860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5pPr>
            <a:lvl6pPr indent="-317500" lvl="5" marL="27432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6pPr>
            <a:lvl7pPr indent="-317500" lvl="6" marL="32004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7pPr>
            <a:lvl8pPr indent="-317500" lvl="7" marL="36576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8pPr>
            <a:lvl9pPr indent="-317500" lvl="8" marL="4114800">
              <a:lnSpc>
                <a:spcPct val="115000"/>
              </a:lnSpc>
              <a:spcBef>
                <a:spcPts val="1600"/>
              </a:spcBef>
              <a:spcAft>
                <a:spcPts val="1600"/>
              </a:spcAft>
              <a:buClr>
                <a:schemeClr val="dk1"/>
              </a:buClr>
              <a:buSzPts val="1400"/>
              <a:buFont typeface="Open Sans"/>
              <a:buChar char="■"/>
              <a:defRPr>
                <a:solidFill>
                  <a:schemeClr val="dk1"/>
                </a:solidFill>
                <a:latin typeface="Open Sans"/>
                <a:ea typeface="Open Sans"/>
                <a:cs typeface="Open Sans"/>
                <a:sym typeface="Open Sans"/>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1"/>
                </a:solidFill>
                <a:latin typeface="Economica"/>
                <a:ea typeface="Economica"/>
                <a:cs typeface="Economica"/>
                <a:sym typeface="Economica"/>
              </a:defRPr>
            </a:lvl1pPr>
            <a:lvl2pPr lvl="1" algn="r">
              <a:buNone/>
              <a:defRPr sz="1000">
                <a:solidFill>
                  <a:schemeClr val="dk1"/>
                </a:solidFill>
                <a:latin typeface="Economica"/>
                <a:ea typeface="Economica"/>
                <a:cs typeface="Economica"/>
                <a:sym typeface="Economica"/>
              </a:defRPr>
            </a:lvl2pPr>
            <a:lvl3pPr lvl="2" algn="r">
              <a:buNone/>
              <a:defRPr sz="1000">
                <a:solidFill>
                  <a:schemeClr val="dk1"/>
                </a:solidFill>
                <a:latin typeface="Economica"/>
                <a:ea typeface="Economica"/>
                <a:cs typeface="Economica"/>
                <a:sym typeface="Economica"/>
              </a:defRPr>
            </a:lvl3pPr>
            <a:lvl4pPr lvl="3" algn="r">
              <a:buNone/>
              <a:defRPr sz="1000">
                <a:solidFill>
                  <a:schemeClr val="dk1"/>
                </a:solidFill>
                <a:latin typeface="Economica"/>
                <a:ea typeface="Economica"/>
                <a:cs typeface="Economica"/>
                <a:sym typeface="Economica"/>
              </a:defRPr>
            </a:lvl4pPr>
            <a:lvl5pPr lvl="4" algn="r">
              <a:buNone/>
              <a:defRPr sz="1000">
                <a:solidFill>
                  <a:schemeClr val="dk1"/>
                </a:solidFill>
                <a:latin typeface="Economica"/>
                <a:ea typeface="Economica"/>
                <a:cs typeface="Economica"/>
                <a:sym typeface="Economica"/>
              </a:defRPr>
            </a:lvl5pPr>
            <a:lvl6pPr lvl="5" algn="r">
              <a:buNone/>
              <a:defRPr sz="1000">
                <a:solidFill>
                  <a:schemeClr val="dk1"/>
                </a:solidFill>
                <a:latin typeface="Economica"/>
                <a:ea typeface="Economica"/>
                <a:cs typeface="Economica"/>
                <a:sym typeface="Economica"/>
              </a:defRPr>
            </a:lvl6pPr>
            <a:lvl7pPr lvl="6" algn="r">
              <a:buNone/>
              <a:defRPr sz="1000">
                <a:solidFill>
                  <a:schemeClr val="dk1"/>
                </a:solidFill>
                <a:latin typeface="Economica"/>
                <a:ea typeface="Economica"/>
                <a:cs typeface="Economica"/>
                <a:sym typeface="Economica"/>
              </a:defRPr>
            </a:lvl7pPr>
            <a:lvl8pPr lvl="7" algn="r">
              <a:buNone/>
              <a:defRPr sz="1000">
                <a:solidFill>
                  <a:schemeClr val="dk1"/>
                </a:solidFill>
                <a:latin typeface="Economica"/>
                <a:ea typeface="Economica"/>
                <a:cs typeface="Economica"/>
                <a:sym typeface="Economica"/>
              </a:defRPr>
            </a:lvl8pPr>
            <a:lvl9pPr lvl="8" algn="r">
              <a:buNone/>
              <a:defRPr sz="1000">
                <a:solidFill>
                  <a:schemeClr val="dk1"/>
                </a:solidFill>
                <a:latin typeface="Economica"/>
                <a:ea typeface="Economica"/>
                <a:cs typeface="Economica"/>
                <a:sym typeface="Economica"/>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xml"/><Relationship Id="rId3" Type="http://schemas.openxmlformats.org/officeDocument/2006/relationships/image" Target="../media/image21.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6.pn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2.png"/><Relationship Id="rId4" Type="http://schemas.openxmlformats.org/officeDocument/2006/relationships/image" Target="../media/image20.png"/><Relationship Id="rId5" Type="http://schemas.openxmlformats.org/officeDocument/2006/relationships/image" Target="../media/image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7.png"/><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7.xml"/><Relationship Id="rId3" Type="http://schemas.openxmlformats.org/officeDocument/2006/relationships/image" Target="../media/image33.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8.png"/><Relationship Id="rId4" Type="http://schemas.openxmlformats.org/officeDocument/2006/relationships/image" Target="../media/image15.png"/><Relationship Id="rId5" Type="http://schemas.openxmlformats.org/officeDocument/2006/relationships/image" Target="../media/image1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0.png"/><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xml"/><Relationship Id="rId3" Type="http://schemas.openxmlformats.org/officeDocument/2006/relationships/image" Target="../media/image28.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1.png"/><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4.png"/><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9.png"/><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3.xml"/><Relationship Id="rId3" Type="http://schemas.openxmlformats.org/officeDocument/2006/relationships/image" Target="../media/image26.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6.xml"/><Relationship Id="rId3" Type="http://schemas.openxmlformats.org/officeDocument/2006/relationships/image" Target="../media/image30.png"/><Relationship Id="rId4" Type="http://schemas.openxmlformats.org/officeDocument/2006/relationships/image" Target="../media/image3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7.xml"/><Relationship Id="rId3" Type="http://schemas.openxmlformats.org/officeDocument/2006/relationships/image" Target="../media/image2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8.xml"/><Relationship Id="rId3" Type="http://schemas.openxmlformats.org/officeDocument/2006/relationships/image" Target="../media/image2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9.xml"/><Relationship Id="rId3" Type="http://schemas.openxmlformats.org/officeDocument/2006/relationships/image" Target="../media/image27.png"/><Relationship Id="rId4" Type="http://schemas.openxmlformats.org/officeDocument/2006/relationships/image" Target="../media/image3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 Id="rId3" Type="http://schemas.openxmlformats.org/officeDocument/2006/relationships/hyperlink" Target="https://data.seattle.gov/" TargetMode="External"/><Relationship Id="rId4" Type="http://schemas.openxmlformats.org/officeDocument/2006/relationships/hyperlink" Target="https://data.seattle.gov/" TargetMode="External"/><Relationship Id="rId5" Type="http://schemas.openxmlformats.org/officeDocument/2006/relationships/hyperlink" Target="http://data-seattlecitygis.opendata.arcgis.com/datasets/5b5c745e0f1f48e7a53acec63a0022ab_0/geoservice" TargetMode="External"/><Relationship Id="rId6" Type="http://schemas.openxmlformats.org/officeDocument/2006/relationships/hyperlink" Target="http://data-seattlecitygis.opendata.arcgis.com/datasets/5b5c745e0f1f48e7a53acec63a0022ab_0/geoservice"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 Id="rId3" Type="http://schemas.openxmlformats.org/officeDocument/2006/relationships/image" Target="../media/image14.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 name="Shape 61"/>
        <p:cNvGrpSpPr/>
        <p:nvPr/>
      </p:nvGrpSpPr>
      <p:grpSpPr>
        <a:xfrm>
          <a:off x="0" y="0"/>
          <a:ext cx="0" cy="0"/>
          <a:chOff x="0" y="0"/>
          <a:chExt cx="0" cy="0"/>
        </a:xfrm>
      </p:grpSpPr>
      <p:sp>
        <p:nvSpPr>
          <p:cNvPr id="62" name="Google Shape;62;p13"/>
          <p:cNvSpPr txBox="1"/>
          <p:nvPr>
            <p:ph type="title"/>
          </p:nvPr>
        </p:nvSpPr>
        <p:spPr>
          <a:xfrm>
            <a:off x="773700" y="709000"/>
            <a:ext cx="7596600" cy="1530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Analyzing Collision Events in Seattle and Predicting Severe Occurrences</a:t>
            </a:r>
            <a:endParaRPr/>
          </a:p>
        </p:txBody>
      </p:sp>
      <p:sp>
        <p:nvSpPr>
          <p:cNvPr id="63" name="Google Shape;63;p13"/>
          <p:cNvSpPr txBox="1"/>
          <p:nvPr/>
        </p:nvSpPr>
        <p:spPr>
          <a:xfrm>
            <a:off x="1372650" y="2274750"/>
            <a:ext cx="6398700" cy="714900"/>
          </a:xfrm>
          <a:prstGeom prst="rect">
            <a:avLst/>
          </a:prstGeom>
          <a:noFill/>
          <a:ln>
            <a:noFill/>
          </a:ln>
        </p:spPr>
        <p:txBody>
          <a:bodyPr anchorCtr="0" anchor="t" bIns="91425" lIns="91425" spcFirstLastPara="1" rIns="91425" wrap="square" tIns="91425">
            <a:noAutofit/>
          </a:bodyPr>
          <a:lstStyle/>
          <a:p>
            <a:pPr indent="0" lvl="0" marL="0" rtl="0" algn="l">
              <a:lnSpc>
                <a:spcPct val="50000"/>
              </a:lnSpc>
              <a:spcBef>
                <a:spcPts val="0"/>
              </a:spcBef>
              <a:spcAft>
                <a:spcPts val="0"/>
              </a:spcAft>
              <a:buNone/>
            </a:pPr>
            <a:r>
              <a:t/>
            </a:r>
            <a:endParaRPr sz="1800">
              <a:latin typeface="Open Sans"/>
              <a:ea typeface="Open Sans"/>
              <a:cs typeface="Open Sans"/>
              <a:sym typeface="Open Sans"/>
            </a:endParaRPr>
          </a:p>
          <a:p>
            <a:pPr indent="0" lvl="0" marL="0" rtl="0" algn="ctr">
              <a:lnSpc>
                <a:spcPct val="50000"/>
              </a:lnSpc>
              <a:spcBef>
                <a:spcPts val="0"/>
              </a:spcBef>
              <a:spcAft>
                <a:spcPts val="0"/>
              </a:spcAft>
              <a:buNone/>
            </a:pPr>
            <a:r>
              <a:rPr lang="en" sz="1800">
                <a:latin typeface="Open Sans"/>
                <a:ea typeface="Open Sans"/>
                <a:cs typeface="Open Sans"/>
                <a:sym typeface="Open Sans"/>
              </a:rPr>
              <a:t>Sayan Das</a:t>
            </a:r>
            <a:endParaRPr sz="1800">
              <a:latin typeface="Open Sans"/>
              <a:ea typeface="Open Sans"/>
              <a:cs typeface="Open Sans"/>
              <a:sym typeface="Open Sans"/>
            </a:endParaRPr>
          </a:p>
          <a:p>
            <a:pPr indent="0" lvl="0" marL="0" rtl="0" algn="l">
              <a:lnSpc>
                <a:spcPct val="50000"/>
              </a:lnSpc>
              <a:spcBef>
                <a:spcPts val="0"/>
              </a:spcBef>
              <a:spcAft>
                <a:spcPts val="0"/>
              </a:spcAft>
              <a:buNone/>
            </a:pPr>
            <a:r>
              <a:t/>
            </a:r>
            <a:endParaRPr sz="1800">
              <a:latin typeface="Open Sans"/>
              <a:ea typeface="Open Sans"/>
              <a:cs typeface="Open Sans"/>
              <a:sym typeface="Open Sans"/>
            </a:endParaRPr>
          </a:p>
          <a:p>
            <a:pPr indent="0" lvl="0" marL="0" rtl="0" algn="ctr">
              <a:lnSpc>
                <a:spcPct val="50000"/>
              </a:lnSpc>
              <a:spcBef>
                <a:spcPts val="0"/>
              </a:spcBef>
              <a:spcAft>
                <a:spcPts val="0"/>
              </a:spcAft>
              <a:buNone/>
            </a:pPr>
            <a:r>
              <a:rPr lang="en" sz="1800">
                <a:latin typeface="Open Sans"/>
                <a:ea typeface="Open Sans"/>
                <a:cs typeface="Open Sans"/>
                <a:sym typeface="Open Sans"/>
              </a:rPr>
              <a:t>1/3/20</a:t>
            </a:r>
            <a:endParaRPr sz="1800">
              <a:latin typeface="Open Sans"/>
              <a:ea typeface="Open Sans"/>
              <a:cs typeface="Open Sans"/>
              <a:sym typeface="Open Sans"/>
            </a:endParaRPr>
          </a:p>
        </p:txBody>
      </p:sp>
      <p:pic>
        <p:nvPicPr>
          <p:cNvPr id="64" name="Google Shape;64;p13"/>
          <p:cNvPicPr preferRelativeResize="0"/>
          <p:nvPr/>
        </p:nvPicPr>
        <p:blipFill rotWithShape="1">
          <a:blip r:embed="rId3">
            <a:alphaModFix/>
          </a:blip>
          <a:srcRect b="60396" l="8464" r="8464" t="14764"/>
          <a:stretch/>
        </p:blipFill>
        <p:spPr>
          <a:xfrm>
            <a:off x="773700" y="3254950"/>
            <a:ext cx="7596600" cy="127755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9" name="Shape 129"/>
        <p:cNvGrpSpPr/>
        <p:nvPr/>
      </p:nvGrpSpPr>
      <p:grpSpPr>
        <a:xfrm>
          <a:off x="0" y="0"/>
          <a:ext cx="0" cy="0"/>
          <a:chOff x="0" y="0"/>
          <a:chExt cx="0" cy="0"/>
        </a:xfrm>
      </p:grpSpPr>
      <p:pic>
        <p:nvPicPr>
          <p:cNvPr id="130" name="Google Shape;130;p22"/>
          <p:cNvPicPr preferRelativeResize="0"/>
          <p:nvPr/>
        </p:nvPicPr>
        <p:blipFill>
          <a:blip r:embed="rId3">
            <a:alphaModFix/>
          </a:blip>
          <a:stretch>
            <a:fillRect/>
          </a:stretch>
        </p:blipFill>
        <p:spPr>
          <a:xfrm>
            <a:off x="5529175" y="230538"/>
            <a:ext cx="3346950" cy="4682426"/>
          </a:xfrm>
          <a:prstGeom prst="rect">
            <a:avLst/>
          </a:prstGeom>
          <a:noFill/>
          <a:ln>
            <a:noFill/>
          </a:ln>
        </p:spPr>
      </p:pic>
      <p:sp>
        <p:nvSpPr>
          <p:cNvPr id="131" name="Google Shape;131;p22"/>
          <p:cNvSpPr txBox="1"/>
          <p:nvPr>
            <p:ph idx="1" type="body"/>
          </p:nvPr>
        </p:nvSpPr>
        <p:spPr>
          <a:xfrm>
            <a:off x="145075" y="1048488"/>
            <a:ext cx="5384100" cy="30465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Collision locations visualized using scatterplot of coordinates</a:t>
            </a:r>
            <a:endParaRPr sz="1800"/>
          </a:p>
          <a:p>
            <a:pPr indent="0" lvl="0" marL="457200" rtl="0" algn="l">
              <a:lnSpc>
                <a:spcPct val="20000"/>
              </a:lnSpc>
              <a:spcBef>
                <a:spcPts val="1600"/>
              </a:spcBef>
              <a:spcAft>
                <a:spcPts val="0"/>
              </a:spcAft>
              <a:buNone/>
            </a:pPr>
            <a:r>
              <a:t/>
            </a:r>
            <a:endParaRPr sz="1800"/>
          </a:p>
          <a:p>
            <a:pPr indent="-342900" lvl="0" marL="457200" rtl="0" algn="l">
              <a:spcBef>
                <a:spcPts val="1600"/>
              </a:spcBef>
              <a:spcAft>
                <a:spcPts val="0"/>
              </a:spcAft>
              <a:buSzPts val="1800"/>
              <a:buChar char="●"/>
            </a:pPr>
            <a:r>
              <a:rPr lang="en" sz="1800"/>
              <a:t>Points on plot essentially maps out the entire Seattle area</a:t>
            </a:r>
            <a:endParaRPr sz="1800"/>
          </a:p>
          <a:p>
            <a:pPr indent="0" lvl="0" marL="457200" rtl="0" algn="l">
              <a:lnSpc>
                <a:spcPct val="20000"/>
              </a:lnSpc>
              <a:spcBef>
                <a:spcPts val="1600"/>
              </a:spcBef>
              <a:spcAft>
                <a:spcPts val="0"/>
              </a:spcAft>
              <a:buNone/>
            </a:pPr>
            <a:r>
              <a:t/>
            </a:r>
            <a:endParaRPr sz="1800"/>
          </a:p>
          <a:p>
            <a:pPr indent="-342900" lvl="0" marL="457200" rtl="0" algn="l">
              <a:spcBef>
                <a:spcPts val="1600"/>
              </a:spcBef>
              <a:spcAft>
                <a:spcPts val="0"/>
              </a:spcAft>
              <a:buSzPts val="1800"/>
              <a:buChar char="●"/>
            </a:pPr>
            <a:r>
              <a:rPr lang="en" sz="1800"/>
              <a:t>Severe (red) incidents sparsely distributed compared to non-severe (green) incidents</a:t>
            </a:r>
            <a:endParaRPr sz="18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5" name="Shape 135"/>
        <p:cNvGrpSpPr/>
        <p:nvPr/>
      </p:nvGrpSpPr>
      <p:grpSpPr>
        <a:xfrm>
          <a:off x="0" y="0"/>
          <a:ext cx="0" cy="0"/>
          <a:chOff x="0" y="0"/>
          <a:chExt cx="0" cy="0"/>
        </a:xfrm>
      </p:grpSpPr>
      <p:pic>
        <p:nvPicPr>
          <p:cNvPr id="136" name="Google Shape;136;p23"/>
          <p:cNvPicPr preferRelativeResize="0"/>
          <p:nvPr/>
        </p:nvPicPr>
        <p:blipFill>
          <a:blip r:embed="rId3">
            <a:alphaModFix/>
          </a:blip>
          <a:stretch>
            <a:fillRect/>
          </a:stretch>
        </p:blipFill>
        <p:spPr>
          <a:xfrm>
            <a:off x="3398250" y="1036000"/>
            <a:ext cx="5593351" cy="3071500"/>
          </a:xfrm>
          <a:prstGeom prst="rect">
            <a:avLst/>
          </a:prstGeom>
          <a:noFill/>
          <a:ln>
            <a:noFill/>
          </a:ln>
        </p:spPr>
      </p:pic>
      <p:sp>
        <p:nvSpPr>
          <p:cNvPr id="137" name="Google Shape;137;p23"/>
          <p:cNvSpPr txBox="1"/>
          <p:nvPr>
            <p:ph idx="1" type="body"/>
          </p:nvPr>
        </p:nvSpPr>
        <p:spPr>
          <a:xfrm>
            <a:off x="245050" y="468000"/>
            <a:ext cx="2808000" cy="415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K</a:t>
            </a:r>
            <a:r>
              <a:rPr lang="en" sz="1800"/>
              <a:t>ey Areas of Dense Severe Collisions</a:t>
            </a:r>
            <a:endParaRPr sz="1800"/>
          </a:p>
          <a:p>
            <a:pPr indent="-317500" lvl="0" marL="457200" rtl="0" algn="l">
              <a:spcBef>
                <a:spcPts val="1600"/>
              </a:spcBef>
              <a:spcAft>
                <a:spcPts val="0"/>
              </a:spcAft>
              <a:buSzPts val="1400"/>
              <a:buChar char="●"/>
            </a:pPr>
            <a:r>
              <a:rPr i="1" lang="en" sz="1400">
                <a:highlight>
                  <a:srgbClr val="FFFFFF"/>
                </a:highlight>
              </a:rPr>
              <a:t>Center of the city</a:t>
            </a:r>
            <a:r>
              <a:rPr lang="en" sz="1400">
                <a:highlight>
                  <a:srgbClr val="FFFFFF"/>
                </a:highlight>
              </a:rPr>
              <a:t>: highest density of crashes</a:t>
            </a:r>
            <a:endParaRPr sz="1400">
              <a:highlight>
                <a:srgbClr val="FFFFFF"/>
              </a:highlight>
            </a:endParaRPr>
          </a:p>
          <a:p>
            <a:pPr indent="-317500" lvl="0" marL="457200" rtl="0" algn="l">
              <a:spcBef>
                <a:spcPts val="0"/>
              </a:spcBef>
              <a:spcAft>
                <a:spcPts val="0"/>
              </a:spcAft>
              <a:buSzPts val="1400"/>
              <a:buChar char="●"/>
            </a:pPr>
            <a:r>
              <a:rPr i="1" lang="en" sz="1400">
                <a:highlight>
                  <a:srgbClr val="FFFFFF"/>
                </a:highlight>
              </a:rPr>
              <a:t>Aurora Ave North</a:t>
            </a:r>
            <a:r>
              <a:rPr lang="en" sz="1400">
                <a:highlight>
                  <a:srgbClr val="FFFFFF"/>
                </a:highlight>
              </a:rPr>
              <a:t>: road going north</a:t>
            </a:r>
            <a:endParaRPr sz="1400">
              <a:highlight>
                <a:srgbClr val="FFFFFF"/>
              </a:highlight>
            </a:endParaRPr>
          </a:p>
          <a:p>
            <a:pPr indent="-317500" lvl="0" marL="457200" rtl="0" algn="l">
              <a:spcBef>
                <a:spcPts val="0"/>
              </a:spcBef>
              <a:spcAft>
                <a:spcPts val="0"/>
              </a:spcAft>
              <a:buSzPts val="1400"/>
              <a:buChar char="●"/>
            </a:pPr>
            <a:r>
              <a:rPr i="1" lang="en" sz="1400">
                <a:highlight>
                  <a:srgbClr val="FFFFFF"/>
                </a:highlight>
              </a:rPr>
              <a:t>Rainier Ave South</a:t>
            </a:r>
            <a:r>
              <a:rPr lang="en" sz="1400">
                <a:highlight>
                  <a:srgbClr val="FFFFFF"/>
                </a:highlight>
              </a:rPr>
              <a:t>: road going south-east</a:t>
            </a:r>
            <a:endParaRPr sz="1400">
              <a:highlight>
                <a:srgbClr val="FFFFFF"/>
              </a:highlight>
            </a:endParaRPr>
          </a:p>
          <a:p>
            <a:pPr indent="-317500" lvl="0" marL="457200" rtl="0" algn="l">
              <a:spcBef>
                <a:spcPts val="0"/>
              </a:spcBef>
              <a:spcAft>
                <a:spcPts val="0"/>
              </a:spcAft>
              <a:buSzPts val="1400"/>
              <a:buChar char="●"/>
            </a:pPr>
            <a:r>
              <a:rPr i="1" lang="en" sz="1400">
                <a:highlight>
                  <a:srgbClr val="FFFFFF"/>
                </a:highlight>
              </a:rPr>
              <a:t>15</a:t>
            </a:r>
            <a:r>
              <a:rPr baseline="30000" i="1" lang="en" sz="1400">
                <a:highlight>
                  <a:srgbClr val="FFFFFF"/>
                </a:highlight>
              </a:rPr>
              <a:t>th</a:t>
            </a:r>
            <a:r>
              <a:rPr i="1" lang="en" sz="1400">
                <a:highlight>
                  <a:srgbClr val="FFFFFF"/>
                </a:highlight>
              </a:rPr>
              <a:t> Ave Northwest</a:t>
            </a:r>
            <a:r>
              <a:rPr lang="en" sz="1400">
                <a:highlight>
                  <a:srgbClr val="FFFFFF"/>
                </a:highlight>
              </a:rPr>
              <a:t>: road going north-west</a:t>
            </a:r>
            <a:endParaRPr sz="1400">
              <a:highlight>
                <a:srgbClr val="FFFFFF"/>
              </a:highlight>
            </a:endParaRPr>
          </a:p>
          <a:p>
            <a:pPr indent="-317500" lvl="0" marL="457200" rtl="0" algn="l">
              <a:spcBef>
                <a:spcPts val="0"/>
              </a:spcBef>
              <a:spcAft>
                <a:spcPts val="0"/>
              </a:spcAft>
              <a:buSzPts val="1400"/>
              <a:buChar char="●"/>
            </a:pPr>
            <a:r>
              <a:rPr i="1" lang="en" sz="1400">
                <a:highlight>
                  <a:srgbClr val="FFFFFF"/>
                </a:highlight>
              </a:rPr>
              <a:t>Lake City Way Northeast</a:t>
            </a:r>
            <a:r>
              <a:rPr lang="en" sz="1400">
                <a:highlight>
                  <a:srgbClr val="FFFFFF"/>
                </a:highlight>
              </a:rPr>
              <a:t>: road going north-east</a:t>
            </a:r>
            <a:endParaRPr sz="1400">
              <a:highlight>
                <a:srgbClr val="FFFFFF"/>
              </a:highlight>
            </a:endParaRPr>
          </a:p>
          <a:p>
            <a:pPr indent="-317500" lvl="0" marL="457200" rtl="0" algn="l">
              <a:spcBef>
                <a:spcPts val="0"/>
              </a:spcBef>
              <a:spcAft>
                <a:spcPts val="0"/>
              </a:spcAft>
              <a:buSzPts val="1400"/>
              <a:buChar char="●"/>
            </a:pPr>
            <a:r>
              <a:rPr i="1" lang="en" sz="1400">
                <a:highlight>
                  <a:srgbClr val="FFFFFF"/>
                </a:highlight>
              </a:rPr>
              <a:t>24</a:t>
            </a:r>
            <a:r>
              <a:rPr baseline="30000" i="1" lang="en" sz="1400">
                <a:highlight>
                  <a:srgbClr val="FFFFFF"/>
                </a:highlight>
              </a:rPr>
              <a:t>th</a:t>
            </a:r>
            <a:r>
              <a:rPr i="1" lang="en" sz="1400">
                <a:highlight>
                  <a:srgbClr val="FFFFFF"/>
                </a:highlight>
              </a:rPr>
              <a:t> Ave East</a:t>
            </a:r>
            <a:r>
              <a:rPr lang="en" sz="1400">
                <a:highlight>
                  <a:srgbClr val="FFFFFF"/>
                </a:highlight>
              </a:rPr>
              <a:t>: vertical road towards the east</a:t>
            </a:r>
            <a:endParaRPr sz="1400">
              <a:highlight>
                <a:srgbClr val="FFFFFF"/>
              </a:highlight>
            </a:endParaRPr>
          </a:p>
          <a:p>
            <a:pPr indent="0" lvl="0" marL="0" rtl="0" algn="l">
              <a:spcBef>
                <a:spcPts val="0"/>
              </a:spcBef>
              <a:spcAft>
                <a:spcPts val="1600"/>
              </a:spcAft>
              <a:buNone/>
            </a:pPr>
            <a:r>
              <a:t/>
            </a:r>
            <a:endParaRPr sz="14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1" name="Shape 141"/>
        <p:cNvGrpSpPr/>
        <p:nvPr/>
      </p:nvGrpSpPr>
      <p:grpSpPr>
        <a:xfrm>
          <a:off x="0" y="0"/>
          <a:ext cx="0" cy="0"/>
          <a:chOff x="0" y="0"/>
          <a:chExt cx="0" cy="0"/>
        </a:xfrm>
      </p:grpSpPr>
      <p:sp>
        <p:nvSpPr>
          <p:cNvPr id="142" name="Google Shape;142;p24"/>
          <p:cNvSpPr txBox="1"/>
          <p:nvPr>
            <p:ph type="title"/>
          </p:nvPr>
        </p:nvSpPr>
        <p:spPr>
          <a:xfrm>
            <a:off x="265500" y="1081675"/>
            <a:ext cx="4045200" cy="1786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Time Series Analysis</a:t>
            </a:r>
            <a:endParaRPr/>
          </a:p>
        </p:txBody>
      </p:sp>
      <p:pic>
        <p:nvPicPr>
          <p:cNvPr id="143" name="Google Shape;143;p24"/>
          <p:cNvPicPr preferRelativeResize="0"/>
          <p:nvPr/>
        </p:nvPicPr>
        <p:blipFill rotWithShape="1">
          <a:blip r:embed="rId3">
            <a:alphaModFix/>
          </a:blip>
          <a:srcRect b="0" l="23701" r="14910" t="0"/>
          <a:stretch/>
        </p:blipFill>
        <p:spPr>
          <a:xfrm>
            <a:off x="4530700" y="0"/>
            <a:ext cx="4689501" cy="51435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7" name="Shape 147"/>
        <p:cNvGrpSpPr/>
        <p:nvPr/>
      </p:nvGrpSpPr>
      <p:grpSpPr>
        <a:xfrm>
          <a:off x="0" y="0"/>
          <a:ext cx="0" cy="0"/>
          <a:chOff x="0" y="0"/>
          <a:chExt cx="0" cy="0"/>
        </a:xfrm>
      </p:grpSpPr>
      <p:pic>
        <p:nvPicPr>
          <p:cNvPr id="148" name="Google Shape;148;p25"/>
          <p:cNvPicPr preferRelativeResize="0"/>
          <p:nvPr/>
        </p:nvPicPr>
        <p:blipFill>
          <a:blip r:embed="rId3">
            <a:alphaModFix/>
          </a:blip>
          <a:stretch>
            <a:fillRect/>
          </a:stretch>
        </p:blipFill>
        <p:spPr>
          <a:xfrm>
            <a:off x="3666750" y="76200"/>
            <a:ext cx="5395173" cy="2795013"/>
          </a:xfrm>
          <a:prstGeom prst="rect">
            <a:avLst/>
          </a:prstGeom>
          <a:noFill/>
          <a:ln>
            <a:noFill/>
          </a:ln>
        </p:spPr>
      </p:pic>
      <p:pic>
        <p:nvPicPr>
          <p:cNvPr id="149" name="Google Shape;149;p25"/>
          <p:cNvPicPr preferRelativeResize="0"/>
          <p:nvPr/>
        </p:nvPicPr>
        <p:blipFill>
          <a:blip r:embed="rId4">
            <a:alphaModFix/>
          </a:blip>
          <a:stretch>
            <a:fillRect/>
          </a:stretch>
        </p:blipFill>
        <p:spPr>
          <a:xfrm>
            <a:off x="68025" y="2415650"/>
            <a:ext cx="3377725" cy="2577125"/>
          </a:xfrm>
          <a:prstGeom prst="rect">
            <a:avLst/>
          </a:prstGeom>
          <a:noFill/>
          <a:ln>
            <a:noFill/>
          </a:ln>
        </p:spPr>
      </p:pic>
      <p:sp>
        <p:nvSpPr>
          <p:cNvPr id="150" name="Google Shape;150;p25"/>
          <p:cNvSpPr txBox="1"/>
          <p:nvPr/>
        </p:nvSpPr>
        <p:spPr>
          <a:xfrm>
            <a:off x="371550" y="268325"/>
            <a:ext cx="3074100" cy="1931400"/>
          </a:xfrm>
          <a:prstGeom prst="rect">
            <a:avLst/>
          </a:prstGeom>
          <a:no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Open Sans"/>
                <a:ea typeface="Open Sans"/>
                <a:cs typeface="Open Sans"/>
                <a:sym typeface="Open Sans"/>
              </a:rPr>
              <a:t>Collisions Over The Years</a:t>
            </a:r>
            <a:endParaRPr sz="1800">
              <a:latin typeface="Open Sans"/>
              <a:ea typeface="Open Sans"/>
              <a:cs typeface="Open Sans"/>
              <a:sym typeface="Open Sans"/>
            </a:endParaRPr>
          </a:p>
          <a:p>
            <a:pPr indent="0" lvl="0" marL="0" rtl="0" algn="l">
              <a:spcBef>
                <a:spcPts val="0"/>
              </a:spcBef>
              <a:spcAft>
                <a:spcPts val="0"/>
              </a:spcAft>
              <a:buNone/>
            </a:pPr>
            <a:r>
              <a:t/>
            </a:r>
            <a:endParaRPr sz="1200">
              <a:latin typeface="Open Sans"/>
              <a:ea typeface="Open Sans"/>
              <a:cs typeface="Open Sans"/>
              <a:sym typeface="Open Sans"/>
            </a:endParaRPr>
          </a:p>
          <a:p>
            <a:pPr indent="-304800" lvl="0" marL="457200" rtl="0" algn="l">
              <a:spcBef>
                <a:spcPts val="0"/>
              </a:spcBef>
              <a:spcAft>
                <a:spcPts val="0"/>
              </a:spcAft>
              <a:buSzPts val="1200"/>
              <a:buFont typeface="Open Sans"/>
              <a:buChar char="●"/>
            </a:pPr>
            <a:r>
              <a:rPr lang="en" sz="1200">
                <a:latin typeface="Open Sans"/>
                <a:ea typeface="Open Sans"/>
                <a:cs typeface="Open Sans"/>
                <a:sym typeface="Open Sans"/>
              </a:rPr>
              <a:t>Average collisions over the years shows a </a:t>
            </a:r>
            <a:r>
              <a:rPr b="1" lang="en" sz="1200">
                <a:latin typeface="Open Sans"/>
                <a:ea typeface="Open Sans"/>
                <a:cs typeface="Open Sans"/>
                <a:sym typeface="Open Sans"/>
              </a:rPr>
              <a:t>downward trend from 2006 to 2011</a:t>
            </a:r>
            <a:r>
              <a:rPr lang="en" sz="1200">
                <a:latin typeface="Open Sans"/>
                <a:ea typeface="Open Sans"/>
                <a:cs typeface="Open Sans"/>
                <a:sym typeface="Open Sans"/>
              </a:rPr>
              <a:t> followed by an </a:t>
            </a:r>
            <a:r>
              <a:rPr b="1" lang="en" sz="1200">
                <a:latin typeface="Open Sans"/>
                <a:ea typeface="Open Sans"/>
                <a:cs typeface="Open Sans"/>
                <a:sym typeface="Open Sans"/>
              </a:rPr>
              <a:t>upward pattern till 2016</a:t>
            </a:r>
            <a:r>
              <a:rPr lang="en" sz="1200">
                <a:latin typeface="Open Sans"/>
                <a:ea typeface="Open Sans"/>
                <a:cs typeface="Open Sans"/>
                <a:sym typeface="Open Sans"/>
              </a:rPr>
              <a:t>. </a:t>
            </a:r>
            <a:endParaRPr sz="1200">
              <a:latin typeface="Open Sans"/>
              <a:ea typeface="Open Sans"/>
              <a:cs typeface="Open Sans"/>
              <a:sym typeface="Open Sans"/>
            </a:endParaRPr>
          </a:p>
          <a:p>
            <a:pPr indent="0" lvl="0" marL="457200" rtl="0" algn="l">
              <a:spcBef>
                <a:spcPts val="0"/>
              </a:spcBef>
              <a:spcAft>
                <a:spcPts val="0"/>
              </a:spcAft>
              <a:buNone/>
            </a:pPr>
            <a:r>
              <a:t/>
            </a:r>
            <a:endParaRPr sz="1200">
              <a:latin typeface="Open Sans"/>
              <a:ea typeface="Open Sans"/>
              <a:cs typeface="Open Sans"/>
              <a:sym typeface="Open Sans"/>
            </a:endParaRPr>
          </a:p>
          <a:p>
            <a:pPr indent="-304800" lvl="0" marL="457200" rtl="0" algn="l">
              <a:spcBef>
                <a:spcPts val="0"/>
              </a:spcBef>
              <a:spcAft>
                <a:spcPts val="0"/>
              </a:spcAft>
              <a:buSzPts val="1200"/>
              <a:buFont typeface="Open Sans"/>
              <a:buChar char="●"/>
            </a:pPr>
            <a:r>
              <a:rPr lang="en" sz="1200">
                <a:latin typeface="Open Sans"/>
                <a:ea typeface="Open Sans"/>
                <a:cs typeface="Open Sans"/>
                <a:sym typeface="Open Sans"/>
              </a:rPr>
              <a:t>From </a:t>
            </a:r>
            <a:r>
              <a:rPr b="1" lang="en" sz="1200">
                <a:latin typeface="Open Sans"/>
                <a:ea typeface="Open Sans"/>
                <a:cs typeface="Open Sans"/>
                <a:sym typeface="Open Sans"/>
              </a:rPr>
              <a:t>2017 to 2019, there is a sharp downward trend</a:t>
            </a:r>
            <a:r>
              <a:rPr lang="en" sz="1200">
                <a:latin typeface="Open Sans"/>
                <a:ea typeface="Open Sans"/>
                <a:cs typeface="Open Sans"/>
                <a:sym typeface="Open Sans"/>
              </a:rPr>
              <a:t>. </a:t>
            </a:r>
            <a:endParaRPr sz="1200">
              <a:latin typeface="Open Sans"/>
              <a:ea typeface="Open Sans"/>
              <a:cs typeface="Open Sans"/>
              <a:sym typeface="Open Sans"/>
            </a:endParaRPr>
          </a:p>
        </p:txBody>
      </p:sp>
      <p:sp>
        <p:nvSpPr>
          <p:cNvPr id="151" name="Google Shape;151;p25"/>
          <p:cNvSpPr txBox="1"/>
          <p:nvPr/>
        </p:nvSpPr>
        <p:spPr>
          <a:xfrm>
            <a:off x="3826525" y="2871225"/>
            <a:ext cx="5235300" cy="2051400"/>
          </a:xfrm>
          <a:prstGeom prst="rect">
            <a:avLst/>
          </a:prstGeom>
          <a:no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Open Sans"/>
                <a:ea typeface="Open Sans"/>
                <a:cs typeface="Open Sans"/>
                <a:sym typeface="Open Sans"/>
              </a:rPr>
              <a:t>Avg Severity Rate Over The Years</a:t>
            </a:r>
            <a:endParaRPr sz="1800">
              <a:latin typeface="Open Sans"/>
              <a:ea typeface="Open Sans"/>
              <a:cs typeface="Open Sans"/>
              <a:sym typeface="Open Sans"/>
            </a:endParaRPr>
          </a:p>
          <a:p>
            <a:pPr indent="0" lvl="0" marL="457200" rtl="0" algn="l">
              <a:spcBef>
                <a:spcPts val="0"/>
              </a:spcBef>
              <a:spcAft>
                <a:spcPts val="0"/>
              </a:spcAft>
              <a:buNone/>
            </a:pPr>
            <a:r>
              <a:t/>
            </a:r>
            <a:endParaRPr>
              <a:latin typeface="Open Sans"/>
              <a:ea typeface="Open Sans"/>
              <a:cs typeface="Open Sans"/>
              <a:sym typeface="Open Sans"/>
            </a:endParaRPr>
          </a:p>
          <a:p>
            <a:pPr indent="-304800" lvl="0" marL="457200" rtl="0" algn="l">
              <a:spcBef>
                <a:spcPts val="0"/>
              </a:spcBef>
              <a:spcAft>
                <a:spcPts val="0"/>
              </a:spcAft>
              <a:buSzPts val="1200"/>
              <a:buFont typeface="Open Sans"/>
              <a:buChar char="●"/>
            </a:pPr>
            <a:r>
              <a:rPr lang="en" sz="1200">
                <a:latin typeface="Open Sans"/>
                <a:ea typeface="Open Sans"/>
                <a:cs typeface="Open Sans"/>
                <a:sym typeface="Open Sans"/>
              </a:rPr>
              <a:t>Sharp increase from 2005-2006 followed by slump till 2008</a:t>
            </a:r>
            <a:endParaRPr sz="1200">
              <a:latin typeface="Open Sans"/>
              <a:ea typeface="Open Sans"/>
              <a:cs typeface="Open Sans"/>
              <a:sym typeface="Open Sans"/>
            </a:endParaRPr>
          </a:p>
          <a:p>
            <a:pPr indent="0" lvl="0" marL="457200" rtl="0" algn="l">
              <a:spcBef>
                <a:spcPts val="0"/>
              </a:spcBef>
              <a:spcAft>
                <a:spcPts val="0"/>
              </a:spcAft>
              <a:buNone/>
            </a:pPr>
            <a:r>
              <a:t/>
            </a:r>
            <a:endParaRPr sz="1200">
              <a:latin typeface="Open Sans"/>
              <a:ea typeface="Open Sans"/>
              <a:cs typeface="Open Sans"/>
              <a:sym typeface="Open Sans"/>
            </a:endParaRPr>
          </a:p>
          <a:p>
            <a:pPr indent="-304800" lvl="0" marL="457200" rtl="0" algn="l">
              <a:spcBef>
                <a:spcPts val="0"/>
              </a:spcBef>
              <a:spcAft>
                <a:spcPts val="0"/>
              </a:spcAft>
              <a:buSzPts val="1200"/>
              <a:buFont typeface="Open Sans"/>
              <a:buChar char="●"/>
            </a:pPr>
            <a:r>
              <a:rPr lang="en" sz="1200">
                <a:latin typeface="Open Sans"/>
                <a:ea typeface="Open Sans"/>
                <a:cs typeface="Open Sans"/>
                <a:sym typeface="Open Sans"/>
              </a:rPr>
              <a:t>Small increase till 2009, then sharp downward trend till 2011</a:t>
            </a:r>
            <a:endParaRPr sz="1200">
              <a:latin typeface="Open Sans"/>
              <a:ea typeface="Open Sans"/>
              <a:cs typeface="Open Sans"/>
              <a:sym typeface="Open Sans"/>
            </a:endParaRPr>
          </a:p>
          <a:p>
            <a:pPr indent="0" lvl="0" marL="457200" rtl="0" algn="l">
              <a:spcBef>
                <a:spcPts val="0"/>
              </a:spcBef>
              <a:spcAft>
                <a:spcPts val="0"/>
              </a:spcAft>
              <a:buNone/>
            </a:pPr>
            <a:r>
              <a:t/>
            </a:r>
            <a:endParaRPr sz="1200">
              <a:latin typeface="Open Sans"/>
              <a:ea typeface="Open Sans"/>
              <a:cs typeface="Open Sans"/>
              <a:sym typeface="Open Sans"/>
            </a:endParaRPr>
          </a:p>
          <a:p>
            <a:pPr indent="-304800" lvl="0" marL="457200" rtl="0" algn="l">
              <a:spcBef>
                <a:spcPts val="0"/>
              </a:spcBef>
              <a:spcAft>
                <a:spcPts val="0"/>
              </a:spcAft>
              <a:buSzPts val="1200"/>
              <a:buFont typeface="Open Sans"/>
              <a:buChar char="●"/>
            </a:pPr>
            <a:r>
              <a:rPr lang="en" sz="1200">
                <a:latin typeface="Open Sans"/>
                <a:ea typeface="Open Sans"/>
                <a:cs typeface="Open Sans"/>
                <a:sym typeface="Open Sans"/>
              </a:rPr>
              <a:t>Sharp Increase till 2012 followed by downward pattern till 2015</a:t>
            </a:r>
            <a:endParaRPr sz="1200">
              <a:latin typeface="Open Sans"/>
              <a:ea typeface="Open Sans"/>
              <a:cs typeface="Open Sans"/>
              <a:sym typeface="Open Sans"/>
            </a:endParaRPr>
          </a:p>
          <a:p>
            <a:pPr indent="0" lvl="0" marL="457200" rtl="0" algn="l">
              <a:spcBef>
                <a:spcPts val="0"/>
              </a:spcBef>
              <a:spcAft>
                <a:spcPts val="0"/>
              </a:spcAft>
              <a:buNone/>
            </a:pPr>
            <a:r>
              <a:t/>
            </a:r>
            <a:endParaRPr sz="1200">
              <a:latin typeface="Open Sans"/>
              <a:ea typeface="Open Sans"/>
              <a:cs typeface="Open Sans"/>
              <a:sym typeface="Open Sans"/>
            </a:endParaRPr>
          </a:p>
          <a:p>
            <a:pPr indent="-304800" lvl="0" marL="457200" rtl="0" algn="l">
              <a:spcBef>
                <a:spcPts val="0"/>
              </a:spcBef>
              <a:spcAft>
                <a:spcPts val="0"/>
              </a:spcAft>
              <a:buSzPts val="1200"/>
              <a:buFont typeface="Open Sans"/>
              <a:buChar char="●"/>
            </a:pPr>
            <a:r>
              <a:rPr lang="en" sz="1200">
                <a:latin typeface="Open Sans"/>
                <a:ea typeface="Open Sans"/>
                <a:cs typeface="Open Sans"/>
                <a:sym typeface="Open Sans"/>
              </a:rPr>
              <a:t>From 2015, sharp upward trend </a:t>
            </a:r>
            <a:endParaRPr sz="1200">
              <a:latin typeface="Open Sans"/>
              <a:ea typeface="Open Sans"/>
              <a:cs typeface="Open Sans"/>
              <a:sym typeface="Open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5" name="Shape 155"/>
        <p:cNvGrpSpPr/>
        <p:nvPr/>
      </p:nvGrpSpPr>
      <p:grpSpPr>
        <a:xfrm>
          <a:off x="0" y="0"/>
          <a:ext cx="0" cy="0"/>
          <a:chOff x="0" y="0"/>
          <a:chExt cx="0" cy="0"/>
        </a:xfrm>
      </p:grpSpPr>
      <p:pic>
        <p:nvPicPr>
          <p:cNvPr id="156" name="Google Shape;156;p26"/>
          <p:cNvPicPr preferRelativeResize="0"/>
          <p:nvPr/>
        </p:nvPicPr>
        <p:blipFill>
          <a:blip r:embed="rId3">
            <a:alphaModFix/>
          </a:blip>
          <a:stretch>
            <a:fillRect/>
          </a:stretch>
        </p:blipFill>
        <p:spPr>
          <a:xfrm>
            <a:off x="82063" y="48250"/>
            <a:ext cx="2858537" cy="2140049"/>
          </a:xfrm>
          <a:prstGeom prst="rect">
            <a:avLst/>
          </a:prstGeom>
          <a:noFill/>
          <a:ln>
            <a:noFill/>
          </a:ln>
        </p:spPr>
      </p:pic>
      <p:pic>
        <p:nvPicPr>
          <p:cNvPr id="157" name="Google Shape;157;p26"/>
          <p:cNvPicPr preferRelativeResize="0"/>
          <p:nvPr/>
        </p:nvPicPr>
        <p:blipFill>
          <a:blip r:embed="rId4">
            <a:alphaModFix/>
          </a:blip>
          <a:stretch>
            <a:fillRect/>
          </a:stretch>
        </p:blipFill>
        <p:spPr>
          <a:xfrm>
            <a:off x="2940600" y="67150"/>
            <a:ext cx="6073974" cy="2169273"/>
          </a:xfrm>
          <a:prstGeom prst="rect">
            <a:avLst/>
          </a:prstGeom>
          <a:noFill/>
          <a:ln>
            <a:noFill/>
          </a:ln>
        </p:spPr>
      </p:pic>
      <p:pic>
        <p:nvPicPr>
          <p:cNvPr id="158" name="Google Shape;158;p26"/>
          <p:cNvPicPr preferRelativeResize="0"/>
          <p:nvPr/>
        </p:nvPicPr>
        <p:blipFill>
          <a:blip r:embed="rId5">
            <a:alphaModFix/>
          </a:blip>
          <a:stretch>
            <a:fillRect/>
          </a:stretch>
        </p:blipFill>
        <p:spPr>
          <a:xfrm>
            <a:off x="82075" y="2863075"/>
            <a:ext cx="5644075" cy="2169275"/>
          </a:xfrm>
          <a:prstGeom prst="rect">
            <a:avLst/>
          </a:prstGeom>
          <a:noFill/>
          <a:ln>
            <a:noFill/>
          </a:ln>
        </p:spPr>
      </p:pic>
      <p:sp>
        <p:nvSpPr>
          <p:cNvPr id="159" name="Google Shape;159;p26"/>
          <p:cNvSpPr txBox="1"/>
          <p:nvPr/>
        </p:nvSpPr>
        <p:spPr>
          <a:xfrm>
            <a:off x="5802350" y="2971900"/>
            <a:ext cx="3214800" cy="1949100"/>
          </a:xfrm>
          <a:prstGeom prst="rect">
            <a:avLst/>
          </a:prstGeom>
          <a:no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Open Sans"/>
                <a:ea typeface="Open Sans"/>
                <a:cs typeface="Open Sans"/>
                <a:sym typeface="Open Sans"/>
              </a:rPr>
              <a:t>Avg Yearly/Weekly/Monthly Collision Rates Across Time</a:t>
            </a:r>
            <a:endParaRPr sz="1800">
              <a:latin typeface="Open Sans"/>
              <a:ea typeface="Open Sans"/>
              <a:cs typeface="Open Sans"/>
              <a:sym typeface="Open Sans"/>
            </a:endParaRPr>
          </a:p>
          <a:p>
            <a:pPr indent="0" lvl="0" marL="0" rtl="0" algn="l">
              <a:spcBef>
                <a:spcPts val="0"/>
              </a:spcBef>
              <a:spcAft>
                <a:spcPts val="0"/>
              </a:spcAft>
              <a:buNone/>
            </a:pPr>
            <a:r>
              <a:t/>
            </a:r>
            <a:endParaRPr sz="1200">
              <a:latin typeface="Open Sans"/>
              <a:ea typeface="Open Sans"/>
              <a:cs typeface="Open Sans"/>
              <a:sym typeface="Open Sans"/>
            </a:endParaRPr>
          </a:p>
          <a:p>
            <a:pPr indent="0" lvl="0" marL="0" rtl="0" algn="l">
              <a:spcBef>
                <a:spcPts val="0"/>
              </a:spcBef>
              <a:spcAft>
                <a:spcPts val="0"/>
              </a:spcAft>
              <a:buNone/>
            </a:pPr>
            <a:r>
              <a:rPr lang="en" sz="1200">
                <a:latin typeface="Open Sans"/>
                <a:ea typeface="Open Sans"/>
                <a:cs typeface="Open Sans"/>
                <a:sym typeface="Open Sans"/>
              </a:rPr>
              <a:t>Points </a:t>
            </a:r>
            <a:r>
              <a:rPr b="1" lang="en" sz="1200">
                <a:latin typeface="Open Sans"/>
                <a:ea typeface="Open Sans"/>
                <a:cs typeface="Open Sans"/>
                <a:sym typeface="Open Sans"/>
              </a:rPr>
              <a:t>higher in value represent more severe collisions</a:t>
            </a:r>
            <a:r>
              <a:rPr lang="en" sz="1200">
                <a:latin typeface="Open Sans"/>
                <a:ea typeface="Open Sans"/>
                <a:cs typeface="Open Sans"/>
                <a:sym typeface="Open Sans"/>
              </a:rPr>
              <a:t>. All points have </a:t>
            </a:r>
            <a:r>
              <a:rPr b="1" lang="en" sz="1200">
                <a:latin typeface="Open Sans"/>
                <a:ea typeface="Open Sans"/>
                <a:cs typeface="Open Sans"/>
                <a:sym typeface="Open Sans"/>
              </a:rPr>
              <a:t>values closer to 0 due to class imbalance</a:t>
            </a:r>
            <a:r>
              <a:rPr lang="en" sz="1200">
                <a:latin typeface="Open Sans"/>
                <a:ea typeface="Open Sans"/>
                <a:cs typeface="Open Sans"/>
                <a:sym typeface="Open Sans"/>
              </a:rPr>
              <a:t>. Due to the much larger proportion of non-severe cases, an </a:t>
            </a:r>
            <a:r>
              <a:rPr b="1" lang="en" sz="1200">
                <a:latin typeface="Open Sans"/>
                <a:ea typeface="Open Sans"/>
                <a:cs typeface="Open Sans"/>
                <a:sym typeface="Open Sans"/>
              </a:rPr>
              <a:t>averaged point is likely to be skewed towards 0</a:t>
            </a:r>
            <a:r>
              <a:rPr lang="en" sz="1200">
                <a:latin typeface="Open Sans"/>
                <a:ea typeface="Open Sans"/>
                <a:cs typeface="Open Sans"/>
                <a:sym typeface="Open Sans"/>
              </a:rPr>
              <a:t>. </a:t>
            </a:r>
            <a:endParaRPr sz="1200">
              <a:latin typeface="Open Sans"/>
              <a:ea typeface="Open Sans"/>
              <a:cs typeface="Open Sans"/>
              <a:sym typeface="Open Sans"/>
            </a:endParaRPr>
          </a:p>
        </p:txBody>
      </p:sp>
      <p:sp>
        <p:nvSpPr>
          <p:cNvPr id="160" name="Google Shape;160;p26"/>
          <p:cNvSpPr txBox="1"/>
          <p:nvPr/>
        </p:nvSpPr>
        <p:spPr>
          <a:xfrm>
            <a:off x="82075" y="2290550"/>
            <a:ext cx="8932500" cy="518400"/>
          </a:xfrm>
          <a:prstGeom prst="rect">
            <a:avLst/>
          </a:prstGeom>
          <a:no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Open Sans"/>
                <a:ea typeface="Open Sans"/>
                <a:cs typeface="Open Sans"/>
                <a:sym typeface="Open Sans"/>
              </a:rPr>
              <a:t>Average severity rate (top left) is </a:t>
            </a:r>
            <a:r>
              <a:rPr b="1" lang="en" sz="1200">
                <a:latin typeface="Open Sans"/>
                <a:ea typeface="Open Sans"/>
                <a:cs typeface="Open Sans"/>
                <a:sym typeface="Open Sans"/>
              </a:rPr>
              <a:t>distinctly higher during July and August</a:t>
            </a:r>
            <a:r>
              <a:rPr lang="en" sz="1200">
                <a:latin typeface="Open Sans"/>
                <a:ea typeface="Open Sans"/>
                <a:cs typeface="Open Sans"/>
                <a:sym typeface="Open Sans"/>
              </a:rPr>
              <a:t>. </a:t>
            </a:r>
            <a:r>
              <a:rPr b="1" lang="en" sz="1200">
                <a:latin typeface="Open Sans"/>
                <a:ea typeface="Open Sans"/>
                <a:cs typeface="Open Sans"/>
                <a:sym typeface="Open Sans"/>
              </a:rPr>
              <a:t>April to June</a:t>
            </a:r>
            <a:r>
              <a:rPr lang="en" sz="1200">
                <a:latin typeface="Open Sans"/>
                <a:ea typeface="Open Sans"/>
                <a:cs typeface="Open Sans"/>
                <a:sym typeface="Open Sans"/>
              </a:rPr>
              <a:t> as well as winter months of </a:t>
            </a:r>
            <a:r>
              <a:rPr b="1" lang="en" sz="1200">
                <a:latin typeface="Open Sans"/>
                <a:ea typeface="Open Sans"/>
                <a:cs typeface="Open Sans"/>
                <a:sym typeface="Open Sans"/>
              </a:rPr>
              <a:t>Feb and Dec</a:t>
            </a:r>
            <a:r>
              <a:rPr lang="en" sz="1200">
                <a:latin typeface="Open Sans"/>
                <a:ea typeface="Open Sans"/>
                <a:cs typeface="Open Sans"/>
                <a:sym typeface="Open Sans"/>
              </a:rPr>
              <a:t> see the </a:t>
            </a:r>
            <a:r>
              <a:rPr b="1" lang="en" sz="1200">
                <a:latin typeface="Open Sans"/>
                <a:ea typeface="Open Sans"/>
                <a:cs typeface="Open Sans"/>
                <a:sym typeface="Open Sans"/>
              </a:rPr>
              <a:t>lowest rates</a:t>
            </a:r>
            <a:r>
              <a:rPr lang="en" sz="1200">
                <a:latin typeface="Open Sans"/>
                <a:ea typeface="Open Sans"/>
                <a:cs typeface="Open Sans"/>
                <a:sym typeface="Open Sans"/>
              </a:rPr>
              <a:t>. Average monthly and weekly plots (top right) shows </a:t>
            </a:r>
            <a:r>
              <a:rPr b="1" lang="en" sz="1200">
                <a:latin typeface="Open Sans"/>
                <a:ea typeface="Open Sans"/>
                <a:cs typeface="Open Sans"/>
                <a:sym typeface="Open Sans"/>
              </a:rPr>
              <a:t>indistinct peaks</a:t>
            </a:r>
            <a:r>
              <a:rPr lang="en" sz="1200">
                <a:latin typeface="Open Sans"/>
                <a:ea typeface="Open Sans"/>
                <a:cs typeface="Open Sans"/>
                <a:sym typeface="Open Sans"/>
              </a:rPr>
              <a:t>. </a:t>
            </a:r>
            <a:endParaRPr sz="1200">
              <a:latin typeface="Open Sans"/>
              <a:ea typeface="Open Sans"/>
              <a:cs typeface="Open Sans"/>
              <a:sym typeface="Open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4" name="Shape 164"/>
        <p:cNvGrpSpPr/>
        <p:nvPr/>
      </p:nvGrpSpPr>
      <p:grpSpPr>
        <a:xfrm>
          <a:off x="0" y="0"/>
          <a:ext cx="0" cy="0"/>
          <a:chOff x="0" y="0"/>
          <a:chExt cx="0" cy="0"/>
        </a:xfrm>
      </p:grpSpPr>
      <p:pic>
        <p:nvPicPr>
          <p:cNvPr id="165" name="Google Shape;165;p27"/>
          <p:cNvPicPr preferRelativeResize="0"/>
          <p:nvPr/>
        </p:nvPicPr>
        <p:blipFill>
          <a:blip r:embed="rId3">
            <a:alphaModFix/>
          </a:blip>
          <a:stretch>
            <a:fillRect/>
          </a:stretch>
        </p:blipFill>
        <p:spPr>
          <a:xfrm>
            <a:off x="4489925" y="180866"/>
            <a:ext cx="4501676" cy="2295959"/>
          </a:xfrm>
          <a:prstGeom prst="rect">
            <a:avLst/>
          </a:prstGeom>
          <a:noFill/>
          <a:ln>
            <a:noFill/>
          </a:ln>
        </p:spPr>
      </p:pic>
      <p:pic>
        <p:nvPicPr>
          <p:cNvPr id="166" name="Google Shape;166;p27"/>
          <p:cNvPicPr preferRelativeResize="0"/>
          <p:nvPr/>
        </p:nvPicPr>
        <p:blipFill>
          <a:blip r:embed="rId4">
            <a:alphaModFix/>
          </a:blip>
          <a:stretch>
            <a:fillRect/>
          </a:stretch>
        </p:blipFill>
        <p:spPr>
          <a:xfrm>
            <a:off x="4406725" y="2766600"/>
            <a:ext cx="4666951" cy="1963346"/>
          </a:xfrm>
          <a:prstGeom prst="rect">
            <a:avLst/>
          </a:prstGeom>
          <a:noFill/>
          <a:ln>
            <a:noFill/>
          </a:ln>
        </p:spPr>
      </p:pic>
      <p:sp>
        <p:nvSpPr>
          <p:cNvPr id="167" name="Google Shape;167;p27"/>
          <p:cNvSpPr txBox="1"/>
          <p:nvPr/>
        </p:nvSpPr>
        <p:spPr>
          <a:xfrm>
            <a:off x="2562325" y="3244375"/>
            <a:ext cx="1844400" cy="915000"/>
          </a:xfrm>
          <a:prstGeom prst="rect">
            <a:avLst/>
          </a:prstGeom>
          <a:solidFill>
            <a:srgbClr val="FCE5CD"/>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latin typeface="Open Sans"/>
                <a:ea typeface="Open Sans"/>
                <a:cs typeface="Open Sans"/>
                <a:sym typeface="Open Sans"/>
              </a:rPr>
              <a:t>Hour </a:t>
            </a:r>
            <a:r>
              <a:rPr b="1" lang="en" sz="1200">
                <a:latin typeface="Open Sans"/>
                <a:ea typeface="Open Sans"/>
                <a:cs typeface="Open Sans"/>
                <a:sym typeface="Open Sans"/>
              </a:rPr>
              <a:t>vs Severity</a:t>
            </a:r>
            <a:endParaRPr b="1" sz="1200">
              <a:latin typeface="Open Sans"/>
              <a:ea typeface="Open Sans"/>
              <a:cs typeface="Open Sans"/>
              <a:sym typeface="Open Sans"/>
            </a:endParaRPr>
          </a:p>
          <a:p>
            <a:pPr indent="0" lvl="0" marL="0" rtl="0" algn="l">
              <a:spcBef>
                <a:spcPts val="0"/>
              </a:spcBef>
              <a:spcAft>
                <a:spcPts val="0"/>
              </a:spcAft>
              <a:buNone/>
            </a:pPr>
            <a:r>
              <a:rPr lang="en" sz="1200">
                <a:latin typeface="Open Sans"/>
                <a:ea typeface="Open Sans"/>
                <a:cs typeface="Open Sans"/>
                <a:sym typeface="Open Sans"/>
              </a:rPr>
              <a:t>Chi-squared: 249.5802</a:t>
            </a:r>
            <a:endParaRPr sz="1200">
              <a:latin typeface="Open Sans"/>
              <a:ea typeface="Open Sans"/>
              <a:cs typeface="Open Sans"/>
              <a:sym typeface="Open Sans"/>
            </a:endParaRPr>
          </a:p>
          <a:p>
            <a:pPr indent="0" lvl="0" marL="0" rtl="0" algn="l">
              <a:spcBef>
                <a:spcPts val="0"/>
              </a:spcBef>
              <a:spcAft>
                <a:spcPts val="0"/>
              </a:spcAft>
              <a:buNone/>
            </a:pPr>
            <a:r>
              <a:rPr lang="en" sz="1200">
                <a:latin typeface="Open Sans"/>
                <a:ea typeface="Open Sans"/>
                <a:cs typeface="Open Sans"/>
                <a:sym typeface="Open Sans"/>
              </a:rPr>
              <a:t>DF: 23</a:t>
            </a:r>
            <a:endParaRPr sz="1200">
              <a:latin typeface="Open Sans"/>
              <a:ea typeface="Open Sans"/>
              <a:cs typeface="Open Sans"/>
              <a:sym typeface="Open Sans"/>
            </a:endParaRPr>
          </a:p>
          <a:p>
            <a:pPr indent="0" lvl="0" marL="0" rtl="0" algn="l">
              <a:spcBef>
                <a:spcPts val="0"/>
              </a:spcBef>
              <a:spcAft>
                <a:spcPts val="0"/>
              </a:spcAft>
              <a:buNone/>
            </a:pPr>
            <a:r>
              <a:rPr lang="en" sz="1200">
                <a:latin typeface="Open Sans"/>
                <a:ea typeface="Open Sans"/>
                <a:cs typeface="Open Sans"/>
                <a:sym typeface="Open Sans"/>
              </a:rPr>
              <a:t>P-value: &lt;0.00001</a:t>
            </a:r>
            <a:endParaRPr sz="1200">
              <a:latin typeface="Open Sans"/>
              <a:ea typeface="Open Sans"/>
              <a:cs typeface="Open Sans"/>
              <a:sym typeface="Open Sans"/>
            </a:endParaRPr>
          </a:p>
        </p:txBody>
      </p:sp>
      <p:sp>
        <p:nvSpPr>
          <p:cNvPr id="168" name="Google Shape;168;p27"/>
          <p:cNvSpPr txBox="1"/>
          <p:nvPr/>
        </p:nvSpPr>
        <p:spPr>
          <a:xfrm>
            <a:off x="2562325" y="903600"/>
            <a:ext cx="1785000" cy="1065300"/>
          </a:xfrm>
          <a:prstGeom prst="rect">
            <a:avLst/>
          </a:prstGeom>
          <a:solidFill>
            <a:srgbClr val="FCE5CD"/>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latin typeface="Open Sans"/>
                <a:ea typeface="Open Sans"/>
                <a:cs typeface="Open Sans"/>
                <a:sym typeface="Open Sans"/>
              </a:rPr>
              <a:t>Day of month </a:t>
            </a:r>
            <a:r>
              <a:rPr b="1" lang="en" sz="1200">
                <a:latin typeface="Open Sans"/>
                <a:ea typeface="Open Sans"/>
                <a:cs typeface="Open Sans"/>
                <a:sym typeface="Open Sans"/>
              </a:rPr>
              <a:t> vs Severity</a:t>
            </a:r>
            <a:endParaRPr b="1" sz="1200">
              <a:latin typeface="Open Sans"/>
              <a:ea typeface="Open Sans"/>
              <a:cs typeface="Open Sans"/>
              <a:sym typeface="Open Sans"/>
            </a:endParaRPr>
          </a:p>
          <a:p>
            <a:pPr indent="0" lvl="0" marL="0" rtl="0" algn="l">
              <a:spcBef>
                <a:spcPts val="0"/>
              </a:spcBef>
              <a:spcAft>
                <a:spcPts val="0"/>
              </a:spcAft>
              <a:buNone/>
            </a:pPr>
            <a:r>
              <a:rPr lang="en" sz="1200">
                <a:latin typeface="Open Sans"/>
                <a:ea typeface="Open Sans"/>
                <a:cs typeface="Open Sans"/>
                <a:sym typeface="Open Sans"/>
              </a:rPr>
              <a:t>Chi-squared: 14.2364</a:t>
            </a:r>
            <a:endParaRPr sz="1200">
              <a:latin typeface="Open Sans"/>
              <a:ea typeface="Open Sans"/>
              <a:cs typeface="Open Sans"/>
              <a:sym typeface="Open Sans"/>
            </a:endParaRPr>
          </a:p>
          <a:p>
            <a:pPr indent="0" lvl="0" marL="0" rtl="0" algn="l">
              <a:spcBef>
                <a:spcPts val="0"/>
              </a:spcBef>
              <a:spcAft>
                <a:spcPts val="0"/>
              </a:spcAft>
              <a:buNone/>
            </a:pPr>
            <a:r>
              <a:rPr lang="en" sz="1200">
                <a:latin typeface="Open Sans"/>
                <a:ea typeface="Open Sans"/>
                <a:cs typeface="Open Sans"/>
                <a:sym typeface="Open Sans"/>
              </a:rPr>
              <a:t>DF: 30</a:t>
            </a:r>
            <a:endParaRPr sz="1200">
              <a:latin typeface="Open Sans"/>
              <a:ea typeface="Open Sans"/>
              <a:cs typeface="Open Sans"/>
              <a:sym typeface="Open Sans"/>
            </a:endParaRPr>
          </a:p>
          <a:p>
            <a:pPr indent="0" lvl="0" marL="0" rtl="0" algn="l">
              <a:spcBef>
                <a:spcPts val="0"/>
              </a:spcBef>
              <a:spcAft>
                <a:spcPts val="0"/>
              </a:spcAft>
              <a:buNone/>
            </a:pPr>
            <a:r>
              <a:rPr lang="en" sz="1200">
                <a:latin typeface="Open Sans"/>
                <a:ea typeface="Open Sans"/>
                <a:cs typeface="Open Sans"/>
                <a:sym typeface="Open Sans"/>
              </a:rPr>
              <a:t>P-value: 0.99</a:t>
            </a:r>
            <a:endParaRPr sz="1200">
              <a:latin typeface="Open Sans"/>
              <a:ea typeface="Open Sans"/>
              <a:cs typeface="Open Sans"/>
              <a:sym typeface="Open Sans"/>
            </a:endParaRPr>
          </a:p>
        </p:txBody>
      </p:sp>
      <p:sp>
        <p:nvSpPr>
          <p:cNvPr id="169" name="Google Shape;169;p27"/>
          <p:cNvSpPr txBox="1"/>
          <p:nvPr/>
        </p:nvSpPr>
        <p:spPr>
          <a:xfrm>
            <a:off x="220325" y="76200"/>
            <a:ext cx="2190900" cy="4884900"/>
          </a:xfrm>
          <a:prstGeom prst="rect">
            <a:avLst/>
          </a:prstGeom>
          <a:no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Open Sans"/>
                <a:ea typeface="Open Sans"/>
                <a:cs typeface="Open Sans"/>
                <a:sym typeface="Open Sans"/>
              </a:rPr>
              <a:t>Key Findings</a:t>
            </a:r>
            <a:endParaRPr sz="2400">
              <a:latin typeface="Open Sans"/>
              <a:ea typeface="Open Sans"/>
              <a:cs typeface="Open Sans"/>
              <a:sym typeface="Open Sans"/>
            </a:endParaRPr>
          </a:p>
          <a:p>
            <a:pPr indent="0" lvl="0" marL="0" rtl="0" algn="l">
              <a:spcBef>
                <a:spcPts val="0"/>
              </a:spcBef>
              <a:spcAft>
                <a:spcPts val="0"/>
              </a:spcAft>
              <a:buNone/>
            </a:pPr>
            <a:r>
              <a:t/>
            </a:r>
            <a:endParaRPr sz="1200">
              <a:latin typeface="Open Sans"/>
              <a:ea typeface="Open Sans"/>
              <a:cs typeface="Open Sans"/>
              <a:sym typeface="Open Sans"/>
            </a:endParaRPr>
          </a:p>
          <a:p>
            <a:pPr indent="0" lvl="0" marL="0" rtl="0" algn="l">
              <a:spcBef>
                <a:spcPts val="0"/>
              </a:spcBef>
              <a:spcAft>
                <a:spcPts val="0"/>
              </a:spcAft>
              <a:buNone/>
            </a:pPr>
            <a:r>
              <a:rPr b="1" lang="en" sz="1200">
                <a:latin typeface="Open Sans"/>
                <a:ea typeface="Open Sans"/>
                <a:cs typeface="Open Sans"/>
                <a:sym typeface="Open Sans"/>
              </a:rPr>
              <a:t>Chi-squared test for independence</a:t>
            </a:r>
            <a:r>
              <a:rPr lang="en" sz="1200">
                <a:latin typeface="Open Sans"/>
                <a:ea typeface="Open Sans"/>
                <a:cs typeface="Open Sans"/>
                <a:sym typeface="Open Sans"/>
              </a:rPr>
              <a:t> between day of month and severity suggests a </a:t>
            </a:r>
            <a:r>
              <a:rPr b="1" lang="en" sz="1200">
                <a:latin typeface="Open Sans"/>
                <a:ea typeface="Open Sans"/>
                <a:cs typeface="Open Sans"/>
                <a:sym typeface="Open Sans"/>
              </a:rPr>
              <a:t>weak </a:t>
            </a:r>
            <a:r>
              <a:rPr b="1" lang="en" sz="1200">
                <a:latin typeface="Open Sans"/>
                <a:ea typeface="Open Sans"/>
                <a:cs typeface="Open Sans"/>
                <a:sym typeface="Open Sans"/>
              </a:rPr>
              <a:t>association</a:t>
            </a:r>
            <a:r>
              <a:rPr lang="en" sz="1200">
                <a:latin typeface="Open Sans"/>
                <a:ea typeface="Open Sans"/>
                <a:cs typeface="Open Sans"/>
                <a:sym typeface="Open Sans"/>
              </a:rPr>
              <a:t>. Hour vs severity suggests a </a:t>
            </a:r>
            <a:r>
              <a:rPr b="1" lang="en" sz="1200">
                <a:latin typeface="Open Sans"/>
                <a:ea typeface="Open Sans"/>
                <a:cs typeface="Open Sans"/>
                <a:sym typeface="Open Sans"/>
              </a:rPr>
              <a:t>strong relationship.</a:t>
            </a:r>
            <a:endParaRPr b="1" sz="1200">
              <a:latin typeface="Open Sans"/>
              <a:ea typeface="Open Sans"/>
              <a:cs typeface="Open Sans"/>
              <a:sym typeface="Open Sans"/>
            </a:endParaRPr>
          </a:p>
          <a:p>
            <a:pPr indent="0" lvl="0" marL="0" rtl="0" algn="l">
              <a:spcBef>
                <a:spcPts val="0"/>
              </a:spcBef>
              <a:spcAft>
                <a:spcPts val="0"/>
              </a:spcAft>
              <a:buNone/>
            </a:pPr>
            <a:r>
              <a:t/>
            </a:r>
            <a:endParaRPr sz="1200">
              <a:latin typeface="Open Sans"/>
              <a:ea typeface="Open Sans"/>
              <a:cs typeface="Open Sans"/>
              <a:sym typeface="Open Sans"/>
            </a:endParaRPr>
          </a:p>
          <a:p>
            <a:pPr indent="0" lvl="0" marL="0" rtl="0" algn="l">
              <a:spcBef>
                <a:spcPts val="0"/>
              </a:spcBef>
              <a:spcAft>
                <a:spcPts val="0"/>
              </a:spcAft>
              <a:buNone/>
            </a:pPr>
            <a:r>
              <a:rPr lang="en" sz="1200">
                <a:latin typeface="Open Sans"/>
                <a:ea typeface="Open Sans"/>
                <a:cs typeface="Open Sans"/>
                <a:sym typeface="Open Sans"/>
              </a:rPr>
              <a:t>Curve for non-severe (top left) moving avg has a </a:t>
            </a:r>
            <a:r>
              <a:rPr b="1" lang="en" sz="1200">
                <a:latin typeface="Open Sans"/>
                <a:ea typeface="Open Sans"/>
                <a:cs typeface="Open Sans"/>
                <a:sym typeface="Open Sans"/>
              </a:rPr>
              <a:t>smoother downward trend</a:t>
            </a:r>
            <a:r>
              <a:rPr lang="en" sz="1200">
                <a:latin typeface="Open Sans"/>
                <a:ea typeface="Open Sans"/>
                <a:cs typeface="Open Sans"/>
                <a:sym typeface="Open Sans"/>
              </a:rPr>
              <a:t>. The severe trend sees </a:t>
            </a:r>
            <a:r>
              <a:rPr b="1" lang="en" sz="1200">
                <a:latin typeface="Open Sans"/>
                <a:ea typeface="Open Sans"/>
                <a:cs typeface="Open Sans"/>
                <a:sym typeface="Open Sans"/>
              </a:rPr>
              <a:t>fluctuations during the early days </a:t>
            </a:r>
            <a:r>
              <a:rPr lang="en" sz="1200">
                <a:latin typeface="Open Sans"/>
                <a:ea typeface="Open Sans"/>
                <a:cs typeface="Open Sans"/>
                <a:sym typeface="Open Sans"/>
              </a:rPr>
              <a:t>but has a </a:t>
            </a:r>
            <a:r>
              <a:rPr b="1" lang="en" sz="1200">
                <a:latin typeface="Open Sans"/>
                <a:ea typeface="Open Sans"/>
                <a:cs typeface="Open Sans"/>
                <a:sym typeface="Open Sans"/>
              </a:rPr>
              <a:t>downward trend from day 15</a:t>
            </a:r>
            <a:r>
              <a:rPr lang="en" sz="1200">
                <a:latin typeface="Open Sans"/>
                <a:ea typeface="Open Sans"/>
                <a:cs typeface="Open Sans"/>
                <a:sym typeface="Open Sans"/>
              </a:rPr>
              <a:t> onwards. </a:t>
            </a:r>
            <a:endParaRPr sz="1200">
              <a:latin typeface="Open Sans"/>
              <a:ea typeface="Open Sans"/>
              <a:cs typeface="Open Sans"/>
              <a:sym typeface="Open Sans"/>
            </a:endParaRPr>
          </a:p>
          <a:p>
            <a:pPr indent="0" lvl="0" marL="0" rtl="0" algn="l">
              <a:spcBef>
                <a:spcPts val="0"/>
              </a:spcBef>
              <a:spcAft>
                <a:spcPts val="0"/>
              </a:spcAft>
              <a:buNone/>
            </a:pPr>
            <a:r>
              <a:t/>
            </a:r>
            <a:endParaRPr sz="1200">
              <a:latin typeface="Open Sans"/>
              <a:ea typeface="Open Sans"/>
              <a:cs typeface="Open Sans"/>
              <a:sym typeface="Open Sans"/>
            </a:endParaRPr>
          </a:p>
          <a:p>
            <a:pPr indent="0" lvl="0" marL="0" rtl="0" algn="l">
              <a:spcBef>
                <a:spcPts val="0"/>
              </a:spcBef>
              <a:spcAft>
                <a:spcPts val="0"/>
              </a:spcAft>
              <a:buNone/>
            </a:pPr>
            <a:r>
              <a:rPr lang="en" sz="1200">
                <a:latin typeface="Open Sans"/>
                <a:ea typeface="Open Sans"/>
                <a:cs typeface="Open Sans"/>
                <a:sym typeface="Open Sans"/>
              </a:rPr>
              <a:t>In the bottom plots, </a:t>
            </a:r>
            <a:r>
              <a:rPr b="1" lang="en" sz="1200">
                <a:latin typeface="Open Sans"/>
                <a:ea typeface="Open Sans"/>
                <a:cs typeface="Open Sans"/>
                <a:sym typeface="Open Sans"/>
              </a:rPr>
              <a:t>Friday (4) sees the highest avg collisions</a:t>
            </a:r>
            <a:r>
              <a:rPr lang="en" sz="1200">
                <a:latin typeface="Open Sans"/>
                <a:ea typeface="Open Sans"/>
                <a:cs typeface="Open Sans"/>
                <a:sym typeface="Open Sans"/>
              </a:rPr>
              <a:t> while </a:t>
            </a:r>
            <a:r>
              <a:rPr b="1" lang="en" sz="1200">
                <a:latin typeface="Open Sans"/>
                <a:ea typeface="Open Sans"/>
                <a:cs typeface="Open Sans"/>
                <a:sym typeface="Open Sans"/>
              </a:rPr>
              <a:t>Sunday (6) sees the lowest</a:t>
            </a:r>
            <a:r>
              <a:rPr lang="en" sz="1200">
                <a:latin typeface="Open Sans"/>
                <a:ea typeface="Open Sans"/>
                <a:cs typeface="Open Sans"/>
                <a:sym typeface="Open Sans"/>
              </a:rPr>
              <a:t>. Trends for severe and non-severe cases are identical. </a:t>
            </a:r>
            <a:endParaRPr sz="1200">
              <a:latin typeface="Open Sans"/>
              <a:ea typeface="Open Sans"/>
              <a:cs typeface="Open Sans"/>
              <a:sym typeface="Open Sans"/>
            </a:endParaRPr>
          </a:p>
          <a:p>
            <a:pPr indent="0" lvl="0" marL="0" rtl="0" algn="l">
              <a:spcBef>
                <a:spcPts val="0"/>
              </a:spcBef>
              <a:spcAft>
                <a:spcPts val="0"/>
              </a:spcAft>
              <a:buNone/>
            </a:pPr>
            <a:r>
              <a:t/>
            </a:r>
            <a:endParaRPr sz="1200">
              <a:latin typeface="Open Sans"/>
              <a:ea typeface="Open Sans"/>
              <a:cs typeface="Open Sans"/>
              <a:sym typeface="Open Sans"/>
            </a:endParaRPr>
          </a:p>
          <a:p>
            <a:pPr indent="0" lvl="0" marL="0" rtl="0" algn="l">
              <a:spcBef>
                <a:spcPts val="0"/>
              </a:spcBef>
              <a:spcAft>
                <a:spcPts val="0"/>
              </a:spcAft>
              <a:buNone/>
            </a:pPr>
            <a:r>
              <a:t/>
            </a:r>
            <a:endParaRPr sz="1200">
              <a:latin typeface="Open Sans"/>
              <a:ea typeface="Open Sans"/>
              <a:cs typeface="Open Sans"/>
              <a:sym typeface="Open Sans"/>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3" name="Shape 173"/>
        <p:cNvGrpSpPr/>
        <p:nvPr/>
      </p:nvGrpSpPr>
      <p:grpSpPr>
        <a:xfrm>
          <a:off x="0" y="0"/>
          <a:ext cx="0" cy="0"/>
          <a:chOff x="0" y="0"/>
          <a:chExt cx="0" cy="0"/>
        </a:xfrm>
      </p:grpSpPr>
      <p:pic>
        <p:nvPicPr>
          <p:cNvPr id="174" name="Google Shape;174;p28"/>
          <p:cNvPicPr preferRelativeResize="0"/>
          <p:nvPr/>
        </p:nvPicPr>
        <p:blipFill>
          <a:blip r:embed="rId3">
            <a:alphaModFix/>
          </a:blip>
          <a:stretch>
            <a:fillRect/>
          </a:stretch>
        </p:blipFill>
        <p:spPr>
          <a:xfrm>
            <a:off x="4176000" y="620375"/>
            <a:ext cx="4598425" cy="3603075"/>
          </a:xfrm>
          <a:prstGeom prst="rect">
            <a:avLst/>
          </a:prstGeom>
          <a:noFill/>
          <a:ln>
            <a:noFill/>
          </a:ln>
        </p:spPr>
      </p:pic>
      <p:sp>
        <p:nvSpPr>
          <p:cNvPr id="175" name="Google Shape;175;p28"/>
          <p:cNvSpPr txBox="1"/>
          <p:nvPr/>
        </p:nvSpPr>
        <p:spPr>
          <a:xfrm>
            <a:off x="90425" y="94575"/>
            <a:ext cx="3536100" cy="49167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1200"/>
              </a:spcBef>
              <a:spcAft>
                <a:spcPts val="0"/>
              </a:spcAft>
              <a:buNone/>
            </a:pPr>
            <a:r>
              <a:rPr lang="en" sz="1800">
                <a:solidFill>
                  <a:schemeClr val="dk1"/>
                </a:solidFill>
                <a:highlight>
                  <a:srgbClr val="FFFFFF"/>
                </a:highlight>
                <a:latin typeface="Open Sans"/>
                <a:ea typeface="Open Sans"/>
                <a:cs typeface="Open Sans"/>
                <a:sym typeface="Open Sans"/>
              </a:rPr>
              <a:t>Severity </a:t>
            </a:r>
            <a:r>
              <a:rPr lang="en" sz="1800">
                <a:solidFill>
                  <a:schemeClr val="dk1"/>
                </a:solidFill>
                <a:highlight>
                  <a:srgbClr val="FFFFFF"/>
                </a:highlight>
                <a:latin typeface="Open Sans"/>
                <a:ea typeface="Open Sans"/>
                <a:cs typeface="Open Sans"/>
                <a:sym typeface="Open Sans"/>
              </a:rPr>
              <a:t>R</a:t>
            </a:r>
            <a:r>
              <a:rPr lang="en" sz="1800">
                <a:solidFill>
                  <a:schemeClr val="dk1"/>
                </a:solidFill>
                <a:highlight>
                  <a:srgbClr val="FFFFFF"/>
                </a:highlight>
                <a:latin typeface="Open Sans"/>
                <a:ea typeface="Open Sans"/>
                <a:cs typeface="Open Sans"/>
                <a:sym typeface="Open Sans"/>
              </a:rPr>
              <a:t>ate </a:t>
            </a:r>
            <a:r>
              <a:rPr lang="en" sz="1800">
                <a:solidFill>
                  <a:schemeClr val="dk1"/>
                </a:solidFill>
                <a:highlight>
                  <a:srgbClr val="FFFFFF"/>
                </a:highlight>
                <a:latin typeface="Open Sans"/>
                <a:ea typeface="Open Sans"/>
                <a:cs typeface="Open Sans"/>
                <a:sym typeface="Open Sans"/>
              </a:rPr>
              <a:t>A</a:t>
            </a:r>
            <a:r>
              <a:rPr lang="en" sz="1800">
                <a:solidFill>
                  <a:schemeClr val="dk1"/>
                </a:solidFill>
                <a:highlight>
                  <a:srgbClr val="FFFFFF"/>
                </a:highlight>
                <a:latin typeface="Open Sans"/>
                <a:ea typeface="Open Sans"/>
                <a:cs typeface="Open Sans"/>
                <a:sym typeface="Open Sans"/>
              </a:rPr>
              <a:t>cross </a:t>
            </a:r>
            <a:r>
              <a:rPr lang="en" sz="1800">
                <a:solidFill>
                  <a:schemeClr val="dk1"/>
                </a:solidFill>
                <a:highlight>
                  <a:srgbClr val="FFFFFF"/>
                </a:highlight>
                <a:latin typeface="Open Sans"/>
                <a:ea typeface="Open Sans"/>
                <a:cs typeface="Open Sans"/>
                <a:sym typeface="Open Sans"/>
              </a:rPr>
              <a:t>H</a:t>
            </a:r>
            <a:r>
              <a:rPr lang="en" sz="1800">
                <a:solidFill>
                  <a:schemeClr val="dk1"/>
                </a:solidFill>
                <a:highlight>
                  <a:srgbClr val="FFFFFF"/>
                </a:highlight>
                <a:latin typeface="Open Sans"/>
                <a:ea typeface="Open Sans"/>
                <a:cs typeface="Open Sans"/>
                <a:sym typeface="Open Sans"/>
              </a:rPr>
              <a:t>our of the </a:t>
            </a:r>
            <a:r>
              <a:rPr lang="en" sz="1800">
                <a:solidFill>
                  <a:schemeClr val="dk1"/>
                </a:solidFill>
                <a:highlight>
                  <a:srgbClr val="FFFFFF"/>
                </a:highlight>
                <a:latin typeface="Open Sans"/>
                <a:ea typeface="Open Sans"/>
                <a:cs typeface="Open Sans"/>
                <a:sym typeface="Open Sans"/>
              </a:rPr>
              <a:t>D</a:t>
            </a:r>
            <a:r>
              <a:rPr lang="en" sz="1800">
                <a:solidFill>
                  <a:schemeClr val="dk1"/>
                </a:solidFill>
                <a:highlight>
                  <a:srgbClr val="FFFFFF"/>
                </a:highlight>
                <a:latin typeface="Open Sans"/>
                <a:ea typeface="Open Sans"/>
                <a:cs typeface="Open Sans"/>
                <a:sym typeface="Open Sans"/>
              </a:rPr>
              <a:t>ay</a:t>
            </a:r>
            <a:endParaRPr sz="1800">
              <a:solidFill>
                <a:schemeClr val="dk1"/>
              </a:solidFill>
              <a:highlight>
                <a:srgbClr val="FFFFFF"/>
              </a:highlight>
              <a:latin typeface="Open Sans"/>
              <a:ea typeface="Open Sans"/>
              <a:cs typeface="Open Sans"/>
              <a:sym typeface="Open Sans"/>
            </a:endParaRPr>
          </a:p>
          <a:p>
            <a:pPr indent="-304800" lvl="0" marL="457200" rtl="0" algn="just">
              <a:lnSpc>
                <a:spcPct val="115000"/>
              </a:lnSpc>
              <a:spcBef>
                <a:spcPts val="1200"/>
              </a:spcBef>
              <a:spcAft>
                <a:spcPts val="0"/>
              </a:spcAft>
              <a:buClr>
                <a:schemeClr val="dk1"/>
              </a:buClr>
              <a:buSzPts val="1200"/>
              <a:buFont typeface="Open Sans"/>
              <a:buChar char="●"/>
            </a:pPr>
            <a:r>
              <a:rPr lang="en" sz="1200">
                <a:solidFill>
                  <a:schemeClr val="dk1"/>
                </a:solidFill>
                <a:highlight>
                  <a:srgbClr val="FFFFFF"/>
                </a:highlight>
                <a:latin typeface="Open Sans"/>
                <a:ea typeface="Open Sans"/>
                <a:cs typeface="Open Sans"/>
                <a:sym typeface="Open Sans"/>
              </a:rPr>
              <a:t>H</a:t>
            </a:r>
            <a:r>
              <a:rPr lang="en" sz="1200">
                <a:solidFill>
                  <a:schemeClr val="dk1"/>
                </a:solidFill>
                <a:highlight>
                  <a:srgbClr val="FFFFFF"/>
                </a:highlight>
                <a:latin typeface="Open Sans"/>
                <a:ea typeface="Open Sans"/>
                <a:cs typeface="Open Sans"/>
                <a:sym typeface="Open Sans"/>
              </a:rPr>
              <a:t>ourly average severity collision rates shown with ‘0’ indicating 12am and ‘23’ indicating 11pm.</a:t>
            </a:r>
            <a:endParaRPr sz="1200">
              <a:solidFill>
                <a:schemeClr val="dk1"/>
              </a:solidFill>
              <a:highlight>
                <a:srgbClr val="FFFFFF"/>
              </a:highlight>
              <a:latin typeface="Open Sans"/>
              <a:ea typeface="Open Sans"/>
              <a:cs typeface="Open Sans"/>
              <a:sym typeface="Open Sans"/>
            </a:endParaRPr>
          </a:p>
          <a:p>
            <a:pPr indent="0" lvl="0" marL="457200" rtl="0" algn="just">
              <a:lnSpc>
                <a:spcPct val="6000"/>
              </a:lnSpc>
              <a:spcBef>
                <a:spcPts val="0"/>
              </a:spcBef>
              <a:spcAft>
                <a:spcPts val="0"/>
              </a:spcAft>
              <a:buNone/>
            </a:pPr>
            <a:r>
              <a:t/>
            </a:r>
            <a:endParaRPr sz="1200">
              <a:solidFill>
                <a:schemeClr val="dk1"/>
              </a:solidFill>
              <a:highlight>
                <a:srgbClr val="FFFFFF"/>
              </a:highlight>
              <a:latin typeface="Open Sans"/>
              <a:ea typeface="Open Sans"/>
              <a:cs typeface="Open Sans"/>
              <a:sym typeface="Open Sans"/>
            </a:endParaRPr>
          </a:p>
          <a:p>
            <a:pPr indent="-304800" lvl="0" marL="457200" rtl="0" algn="just">
              <a:lnSpc>
                <a:spcPct val="115000"/>
              </a:lnSpc>
              <a:spcBef>
                <a:spcPts val="1200"/>
              </a:spcBef>
              <a:spcAft>
                <a:spcPts val="0"/>
              </a:spcAft>
              <a:buClr>
                <a:schemeClr val="dk1"/>
              </a:buClr>
              <a:buSzPts val="1200"/>
              <a:buFont typeface="Open Sans"/>
              <a:buChar char="●"/>
            </a:pPr>
            <a:r>
              <a:rPr lang="en" sz="1200">
                <a:solidFill>
                  <a:schemeClr val="dk1"/>
                </a:solidFill>
                <a:highlight>
                  <a:srgbClr val="FFFFFF"/>
                </a:highlight>
                <a:latin typeface="Open Sans"/>
                <a:ea typeface="Open Sans"/>
                <a:cs typeface="Open Sans"/>
                <a:sym typeface="Open Sans"/>
              </a:rPr>
              <a:t>Hours between </a:t>
            </a:r>
            <a:r>
              <a:rPr b="1" lang="en" sz="1200">
                <a:solidFill>
                  <a:schemeClr val="dk1"/>
                </a:solidFill>
                <a:highlight>
                  <a:srgbClr val="FFFFFF"/>
                </a:highlight>
                <a:latin typeface="Open Sans"/>
                <a:ea typeface="Open Sans"/>
                <a:cs typeface="Open Sans"/>
                <a:sym typeface="Open Sans"/>
              </a:rPr>
              <a:t>1am and 6am</a:t>
            </a:r>
            <a:r>
              <a:rPr lang="en" sz="1200">
                <a:solidFill>
                  <a:schemeClr val="dk1"/>
                </a:solidFill>
                <a:highlight>
                  <a:srgbClr val="FFFFFF"/>
                </a:highlight>
                <a:latin typeface="Open Sans"/>
                <a:ea typeface="Open Sans"/>
                <a:cs typeface="Open Sans"/>
                <a:sym typeface="Open Sans"/>
              </a:rPr>
              <a:t> see a </a:t>
            </a:r>
            <a:r>
              <a:rPr b="1" lang="en" sz="1200">
                <a:solidFill>
                  <a:schemeClr val="dk1"/>
                </a:solidFill>
                <a:highlight>
                  <a:srgbClr val="FFFFFF"/>
                </a:highlight>
                <a:latin typeface="Open Sans"/>
                <a:ea typeface="Open Sans"/>
                <a:cs typeface="Open Sans"/>
                <a:sym typeface="Open Sans"/>
              </a:rPr>
              <a:t>higher rate of severe collisions</a:t>
            </a:r>
            <a:r>
              <a:rPr lang="en" sz="1200">
                <a:solidFill>
                  <a:schemeClr val="dk1"/>
                </a:solidFill>
                <a:highlight>
                  <a:srgbClr val="FFFFFF"/>
                </a:highlight>
                <a:latin typeface="Open Sans"/>
                <a:ea typeface="Open Sans"/>
                <a:cs typeface="Open Sans"/>
                <a:sym typeface="Open Sans"/>
              </a:rPr>
              <a:t>. The case is similar for 4pm-6pm, 9pm and 11pm.</a:t>
            </a:r>
            <a:endParaRPr sz="1200">
              <a:solidFill>
                <a:schemeClr val="dk1"/>
              </a:solidFill>
              <a:highlight>
                <a:srgbClr val="FFFFFF"/>
              </a:highlight>
              <a:latin typeface="Open Sans"/>
              <a:ea typeface="Open Sans"/>
              <a:cs typeface="Open Sans"/>
              <a:sym typeface="Open Sans"/>
            </a:endParaRPr>
          </a:p>
          <a:p>
            <a:pPr indent="0" lvl="0" marL="0" rtl="0" algn="just">
              <a:lnSpc>
                <a:spcPct val="6000"/>
              </a:lnSpc>
              <a:spcBef>
                <a:spcPts val="0"/>
              </a:spcBef>
              <a:spcAft>
                <a:spcPts val="0"/>
              </a:spcAft>
              <a:buNone/>
            </a:pPr>
            <a:r>
              <a:t/>
            </a:r>
            <a:endParaRPr sz="1200">
              <a:solidFill>
                <a:schemeClr val="dk1"/>
              </a:solidFill>
              <a:highlight>
                <a:srgbClr val="FFFFFF"/>
              </a:highlight>
              <a:latin typeface="Open Sans"/>
              <a:ea typeface="Open Sans"/>
              <a:cs typeface="Open Sans"/>
              <a:sym typeface="Open Sans"/>
            </a:endParaRPr>
          </a:p>
          <a:p>
            <a:pPr indent="-304800" lvl="0" marL="457200" rtl="0" algn="just">
              <a:lnSpc>
                <a:spcPct val="115000"/>
              </a:lnSpc>
              <a:spcBef>
                <a:spcPts val="1200"/>
              </a:spcBef>
              <a:spcAft>
                <a:spcPts val="0"/>
              </a:spcAft>
              <a:buClr>
                <a:schemeClr val="dk1"/>
              </a:buClr>
              <a:buSzPts val="1200"/>
              <a:buFont typeface="Open Sans"/>
              <a:buChar char="●"/>
            </a:pPr>
            <a:r>
              <a:rPr lang="en" sz="1200">
                <a:solidFill>
                  <a:schemeClr val="dk1"/>
                </a:solidFill>
                <a:highlight>
                  <a:srgbClr val="FFFFFF"/>
                </a:highlight>
                <a:latin typeface="Open Sans"/>
                <a:ea typeface="Open Sans"/>
                <a:cs typeface="Open Sans"/>
                <a:sym typeface="Open Sans"/>
              </a:rPr>
              <a:t>Surprisingly the </a:t>
            </a:r>
            <a:r>
              <a:rPr b="1" lang="en" sz="1200">
                <a:solidFill>
                  <a:schemeClr val="dk1"/>
                </a:solidFill>
                <a:highlight>
                  <a:srgbClr val="FFFFFF"/>
                </a:highlight>
                <a:latin typeface="Open Sans"/>
                <a:ea typeface="Open Sans"/>
                <a:cs typeface="Open Sans"/>
                <a:sym typeface="Open Sans"/>
              </a:rPr>
              <a:t>the lowest rate is seen at 12am</a:t>
            </a:r>
            <a:r>
              <a:rPr lang="en" sz="1200">
                <a:solidFill>
                  <a:schemeClr val="dk1"/>
                </a:solidFill>
                <a:highlight>
                  <a:srgbClr val="FFFFFF"/>
                </a:highlight>
                <a:latin typeface="Open Sans"/>
                <a:ea typeface="Open Sans"/>
                <a:cs typeface="Open Sans"/>
                <a:sym typeface="Open Sans"/>
              </a:rPr>
              <a:t>. </a:t>
            </a:r>
            <a:endParaRPr sz="1200">
              <a:solidFill>
                <a:schemeClr val="dk1"/>
              </a:solidFill>
              <a:highlight>
                <a:srgbClr val="FFFFFF"/>
              </a:highlight>
              <a:latin typeface="Open Sans"/>
              <a:ea typeface="Open Sans"/>
              <a:cs typeface="Open Sans"/>
              <a:sym typeface="Open Sans"/>
            </a:endParaRPr>
          </a:p>
          <a:p>
            <a:pPr indent="0" lvl="0" marL="0" rtl="0" algn="just">
              <a:lnSpc>
                <a:spcPct val="6000"/>
              </a:lnSpc>
              <a:spcBef>
                <a:spcPts val="0"/>
              </a:spcBef>
              <a:spcAft>
                <a:spcPts val="0"/>
              </a:spcAft>
              <a:buNone/>
            </a:pPr>
            <a:r>
              <a:t/>
            </a:r>
            <a:endParaRPr sz="1200">
              <a:solidFill>
                <a:schemeClr val="dk1"/>
              </a:solidFill>
              <a:highlight>
                <a:srgbClr val="FFFFFF"/>
              </a:highlight>
              <a:latin typeface="Open Sans"/>
              <a:ea typeface="Open Sans"/>
              <a:cs typeface="Open Sans"/>
              <a:sym typeface="Open Sans"/>
            </a:endParaRPr>
          </a:p>
          <a:p>
            <a:pPr indent="-304800" lvl="0" marL="457200" rtl="0" algn="just">
              <a:lnSpc>
                <a:spcPct val="115000"/>
              </a:lnSpc>
              <a:spcBef>
                <a:spcPts val="1200"/>
              </a:spcBef>
              <a:spcAft>
                <a:spcPts val="0"/>
              </a:spcAft>
              <a:buClr>
                <a:schemeClr val="dk1"/>
              </a:buClr>
              <a:buSzPts val="1200"/>
              <a:buFont typeface="Open Sans"/>
              <a:buChar char="●"/>
            </a:pPr>
            <a:r>
              <a:rPr lang="en" sz="1200">
                <a:solidFill>
                  <a:schemeClr val="dk1"/>
                </a:solidFill>
                <a:highlight>
                  <a:srgbClr val="FFFFFF"/>
                </a:highlight>
                <a:latin typeface="Open Sans"/>
                <a:ea typeface="Open Sans"/>
                <a:cs typeface="Open Sans"/>
                <a:sym typeface="Open Sans"/>
              </a:rPr>
              <a:t>Hours </a:t>
            </a:r>
            <a:r>
              <a:rPr b="1" lang="en" sz="1200">
                <a:solidFill>
                  <a:schemeClr val="dk1"/>
                </a:solidFill>
                <a:highlight>
                  <a:srgbClr val="FFFFFF"/>
                </a:highlight>
                <a:latin typeface="Open Sans"/>
                <a:ea typeface="Open Sans"/>
                <a:cs typeface="Open Sans"/>
                <a:sym typeface="Open Sans"/>
              </a:rPr>
              <a:t>between 8am and 3pm see the lowest severe collision rates</a:t>
            </a:r>
            <a:r>
              <a:rPr lang="en" sz="1200">
                <a:solidFill>
                  <a:schemeClr val="dk1"/>
                </a:solidFill>
                <a:highlight>
                  <a:srgbClr val="FFFFFF"/>
                </a:highlight>
                <a:latin typeface="Open Sans"/>
                <a:ea typeface="Open Sans"/>
                <a:cs typeface="Open Sans"/>
                <a:sym typeface="Open Sans"/>
              </a:rPr>
              <a:t> which is somewhat expected since light conditions tend to be favorable during this period.</a:t>
            </a:r>
            <a:endParaRPr sz="1200">
              <a:solidFill>
                <a:schemeClr val="dk1"/>
              </a:solidFill>
              <a:highlight>
                <a:srgbClr val="FFFFFF"/>
              </a:highlight>
              <a:latin typeface="Open Sans"/>
              <a:ea typeface="Open Sans"/>
              <a:cs typeface="Open Sans"/>
              <a:sym typeface="Open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9" name="Shape 179"/>
        <p:cNvGrpSpPr/>
        <p:nvPr/>
      </p:nvGrpSpPr>
      <p:grpSpPr>
        <a:xfrm>
          <a:off x="0" y="0"/>
          <a:ext cx="0" cy="0"/>
          <a:chOff x="0" y="0"/>
          <a:chExt cx="0" cy="0"/>
        </a:xfrm>
      </p:grpSpPr>
      <p:sp>
        <p:nvSpPr>
          <p:cNvPr id="180" name="Google Shape;180;p29"/>
          <p:cNvSpPr txBox="1"/>
          <p:nvPr>
            <p:ph type="title"/>
          </p:nvPr>
        </p:nvSpPr>
        <p:spPr>
          <a:xfrm>
            <a:off x="265500" y="1081675"/>
            <a:ext cx="4045200" cy="1786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Multivariate Analysis</a:t>
            </a:r>
            <a:endParaRPr/>
          </a:p>
        </p:txBody>
      </p:sp>
      <p:pic>
        <p:nvPicPr>
          <p:cNvPr id="181" name="Google Shape;181;p29"/>
          <p:cNvPicPr preferRelativeResize="0"/>
          <p:nvPr/>
        </p:nvPicPr>
        <p:blipFill rotWithShape="1">
          <a:blip r:embed="rId3">
            <a:alphaModFix/>
          </a:blip>
          <a:srcRect b="0" l="23138" r="21333" t="0"/>
          <a:stretch/>
        </p:blipFill>
        <p:spPr>
          <a:xfrm>
            <a:off x="4572000" y="0"/>
            <a:ext cx="4571997" cy="514349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5" name="Shape 185"/>
        <p:cNvGrpSpPr/>
        <p:nvPr/>
      </p:nvGrpSpPr>
      <p:grpSpPr>
        <a:xfrm>
          <a:off x="0" y="0"/>
          <a:ext cx="0" cy="0"/>
          <a:chOff x="0" y="0"/>
          <a:chExt cx="0" cy="0"/>
        </a:xfrm>
      </p:grpSpPr>
      <p:pic>
        <p:nvPicPr>
          <p:cNvPr id="186" name="Google Shape;186;p30"/>
          <p:cNvPicPr preferRelativeResize="0"/>
          <p:nvPr/>
        </p:nvPicPr>
        <p:blipFill>
          <a:blip r:embed="rId3">
            <a:alphaModFix/>
          </a:blip>
          <a:stretch>
            <a:fillRect/>
          </a:stretch>
        </p:blipFill>
        <p:spPr>
          <a:xfrm>
            <a:off x="5440340" y="0"/>
            <a:ext cx="3703634" cy="1643300"/>
          </a:xfrm>
          <a:prstGeom prst="rect">
            <a:avLst/>
          </a:prstGeom>
          <a:noFill/>
          <a:ln>
            <a:noFill/>
          </a:ln>
        </p:spPr>
      </p:pic>
      <p:pic>
        <p:nvPicPr>
          <p:cNvPr id="187" name="Google Shape;187;p30"/>
          <p:cNvPicPr preferRelativeResize="0"/>
          <p:nvPr/>
        </p:nvPicPr>
        <p:blipFill>
          <a:blip r:embed="rId4">
            <a:alphaModFix/>
          </a:blip>
          <a:stretch>
            <a:fillRect/>
          </a:stretch>
        </p:blipFill>
        <p:spPr>
          <a:xfrm>
            <a:off x="5440313" y="1710850"/>
            <a:ext cx="3703688" cy="1643300"/>
          </a:xfrm>
          <a:prstGeom prst="rect">
            <a:avLst/>
          </a:prstGeom>
          <a:noFill/>
          <a:ln>
            <a:noFill/>
          </a:ln>
        </p:spPr>
      </p:pic>
      <p:pic>
        <p:nvPicPr>
          <p:cNvPr id="188" name="Google Shape;188;p30"/>
          <p:cNvPicPr preferRelativeResize="0"/>
          <p:nvPr/>
        </p:nvPicPr>
        <p:blipFill>
          <a:blip r:embed="rId5">
            <a:alphaModFix/>
          </a:blip>
          <a:stretch>
            <a:fillRect/>
          </a:stretch>
        </p:blipFill>
        <p:spPr>
          <a:xfrm>
            <a:off x="5440348" y="3384600"/>
            <a:ext cx="3703649" cy="1643300"/>
          </a:xfrm>
          <a:prstGeom prst="rect">
            <a:avLst/>
          </a:prstGeom>
          <a:noFill/>
          <a:ln>
            <a:noFill/>
          </a:ln>
        </p:spPr>
      </p:pic>
      <p:sp>
        <p:nvSpPr>
          <p:cNvPr id="189" name="Google Shape;189;p30"/>
          <p:cNvSpPr txBox="1"/>
          <p:nvPr/>
        </p:nvSpPr>
        <p:spPr>
          <a:xfrm>
            <a:off x="2639825" y="316750"/>
            <a:ext cx="2571900" cy="1013400"/>
          </a:xfrm>
          <a:prstGeom prst="rect">
            <a:avLst/>
          </a:prstGeom>
          <a:solidFill>
            <a:srgbClr val="FCE5CD"/>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Open Sans"/>
                <a:ea typeface="Open Sans"/>
                <a:cs typeface="Open Sans"/>
                <a:sym typeface="Open Sans"/>
              </a:rPr>
              <a:t>Weather vs Severity</a:t>
            </a:r>
            <a:endParaRPr b="1">
              <a:latin typeface="Open Sans"/>
              <a:ea typeface="Open Sans"/>
              <a:cs typeface="Open Sans"/>
              <a:sym typeface="Open Sans"/>
            </a:endParaRPr>
          </a:p>
          <a:p>
            <a:pPr indent="0" lvl="0" marL="0" rtl="0" algn="l">
              <a:spcBef>
                <a:spcPts val="0"/>
              </a:spcBef>
              <a:spcAft>
                <a:spcPts val="0"/>
              </a:spcAft>
              <a:buNone/>
            </a:pPr>
            <a:r>
              <a:rPr lang="en">
                <a:latin typeface="Open Sans"/>
                <a:ea typeface="Open Sans"/>
                <a:cs typeface="Open Sans"/>
                <a:sym typeface="Open Sans"/>
              </a:rPr>
              <a:t>Chi-squared value: 492.9949</a:t>
            </a:r>
            <a:endParaRPr>
              <a:latin typeface="Open Sans"/>
              <a:ea typeface="Open Sans"/>
              <a:cs typeface="Open Sans"/>
              <a:sym typeface="Open Sans"/>
            </a:endParaRPr>
          </a:p>
          <a:p>
            <a:pPr indent="0" lvl="0" marL="0" rtl="0" algn="l">
              <a:spcBef>
                <a:spcPts val="0"/>
              </a:spcBef>
              <a:spcAft>
                <a:spcPts val="0"/>
              </a:spcAft>
              <a:buNone/>
            </a:pPr>
            <a:r>
              <a:rPr lang="en">
                <a:latin typeface="Open Sans"/>
                <a:ea typeface="Open Sans"/>
                <a:cs typeface="Open Sans"/>
                <a:sym typeface="Open Sans"/>
              </a:rPr>
              <a:t>Degrees of freedom: 4</a:t>
            </a:r>
            <a:endParaRPr>
              <a:latin typeface="Open Sans"/>
              <a:ea typeface="Open Sans"/>
              <a:cs typeface="Open Sans"/>
              <a:sym typeface="Open Sans"/>
            </a:endParaRPr>
          </a:p>
          <a:p>
            <a:pPr indent="0" lvl="0" marL="0" rtl="0" algn="l">
              <a:spcBef>
                <a:spcPts val="0"/>
              </a:spcBef>
              <a:spcAft>
                <a:spcPts val="0"/>
              </a:spcAft>
              <a:buNone/>
            </a:pPr>
            <a:r>
              <a:rPr lang="en">
                <a:latin typeface="Open Sans"/>
                <a:ea typeface="Open Sans"/>
                <a:cs typeface="Open Sans"/>
                <a:sym typeface="Open Sans"/>
              </a:rPr>
              <a:t>P-value: &lt;0.00001</a:t>
            </a:r>
            <a:endParaRPr>
              <a:latin typeface="Open Sans"/>
              <a:ea typeface="Open Sans"/>
              <a:cs typeface="Open Sans"/>
              <a:sym typeface="Open Sans"/>
            </a:endParaRPr>
          </a:p>
        </p:txBody>
      </p:sp>
      <p:sp>
        <p:nvSpPr>
          <p:cNvPr id="190" name="Google Shape;190;p30"/>
          <p:cNvSpPr txBox="1"/>
          <p:nvPr/>
        </p:nvSpPr>
        <p:spPr>
          <a:xfrm>
            <a:off x="2639825" y="2033500"/>
            <a:ext cx="2571900" cy="964500"/>
          </a:xfrm>
          <a:prstGeom prst="rect">
            <a:avLst/>
          </a:prstGeom>
          <a:solidFill>
            <a:srgbClr val="FCE5CD"/>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Open Sans"/>
                <a:ea typeface="Open Sans"/>
                <a:cs typeface="Open Sans"/>
                <a:sym typeface="Open Sans"/>
              </a:rPr>
              <a:t>Light Condition vs Severity</a:t>
            </a:r>
            <a:r>
              <a:rPr lang="en">
                <a:latin typeface="Open Sans"/>
                <a:ea typeface="Open Sans"/>
                <a:cs typeface="Open Sans"/>
                <a:sym typeface="Open Sans"/>
              </a:rPr>
              <a:t> </a:t>
            </a:r>
            <a:endParaRPr>
              <a:latin typeface="Open Sans"/>
              <a:ea typeface="Open Sans"/>
              <a:cs typeface="Open Sans"/>
              <a:sym typeface="Open Sans"/>
            </a:endParaRPr>
          </a:p>
          <a:p>
            <a:pPr indent="0" lvl="0" marL="0" rtl="0" algn="l">
              <a:spcBef>
                <a:spcPts val="0"/>
              </a:spcBef>
              <a:spcAft>
                <a:spcPts val="0"/>
              </a:spcAft>
              <a:buNone/>
            </a:pPr>
            <a:r>
              <a:rPr lang="en">
                <a:latin typeface="Open Sans"/>
                <a:ea typeface="Open Sans"/>
                <a:cs typeface="Open Sans"/>
                <a:sym typeface="Open Sans"/>
              </a:rPr>
              <a:t>Chi-squared value: 566.0597</a:t>
            </a:r>
            <a:endParaRPr>
              <a:latin typeface="Open Sans"/>
              <a:ea typeface="Open Sans"/>
              <a:cs typeface="Open Sans"/>
              <a:sym typeface="Open Sans"/>
            </a:endParaRPr>
          </a:p>
          <a:p>
            <a:pPr indent="0" lvl="0" marL="0" rtl="0" algn="l">
              <a:spcBef>
                <a:spcPts val="0"/>
              </a:spcBef>
              <a:spcAft>
                <a:spcPts val="0"/>
              </a:spcAft>
              <a:buNone/>
            </a:pPr>
            <a:r>
              <a:rPr lang="en">
                <a:latin typeface="Open Sans"/>
                <a:ea typeface="Open Sans"/>
                <a:cs typeface="Open Sans"/>
                <a:sym typeface="Open Sans"/>
              </a:rPr>
              <a:t>Degrees of freedom: 4</a:t>
            </a:r>
            <a:endParaRPr>
              <a:latin typeface="Open Sans"/>
              <a:ea typeface="Open Sans"/>
              <a:cs typeface="Open Sans"/>
              <a:sym typeface="Open Sans"/>
            </a:endParaRPr>
          </a:p>
          <a:p>
            <a:pPr indent="0" lvl="0" marL="0" rtl="0" algn="l">
              <a:spcBef>
                <a:spcPts val="0"/>
              </a:spcBef>
              <a:spcAft>
                <a:spcPts val="0"/>
              </a:spcAft>
              <a:buNone/>
            </a:pPr>
            <a:r>
              <a:rPr lang="en">
                <a:latin typeface="Open Sans"/>
                <a:ea typeface="Open Sans"/>
                <a:cs typeface="Open Sans"/>
                <a:sym typeface="Open Sans"/>
              </a:rPr>
              <a:t>P-value: &lt;0.00001</a:t>
            </a:r>
            <a:endParaRPr>
              <a:latin typeface="Open Sans"/>
              <a:ea typeface="Open Sans"/>
              <a:cs typeface="Open Sans"/>
              <a:sym typeface="Open Sans"/>
            </a:endParaRPr>
          </a:p>
        </p:txBody>
      </p:sp>
      <p:sp>
        <p:nvSpPr>
          <p:cNvPr id="191" name="Google Shape;191;p30"/>
          <p:cNvSpPr txBox="1"/>
          <p:nvPr/>
        </p:nvSpPr>
        <p:spPr>
          <a:xfrm>
            <a:off x="2639825" y="3701350"/>
            <a:ext cx="2571900" cy="964500"/>
          </a:xfrm>
          <a:prstGeom prst="rect">
            <a:avLst/>
          </a:prstGeom>
          <a:solidFill>
            <a:srgbClr val="FCE5CD"/>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Open Sans"/>
                <a:ea typeface="Open Sans"/>
                <a:cs typeface="Open Sans"/>
                <a:sym typeface="Open Sans"/>
              </a:rPr>
              <a:t>Road Condition vs Severity</a:t>
            </a:r>
            <a:endParaRPr b="1">
              <a:latin typeface="Open Sans"/>
              <a:ea typeface="Open Sans"/>
              <a:cs typeface="Open Sans"/>
              <a:sym typeface="Open Sans"/>
            </a:endParaRPr>
          </a:p>
          <a:p>
            <a:pPr indent="0" lvl="0" marL="0" rtl="0" algn="l">
              <a:spcBef>
                <a:spcPts val="0"/>
              </a:spcBef>
              <a:spcAft>
                <a:spcPts val="0"/>
              </a:spcAft>
              <a:buNone/>
            </a:pPr>
            <a:r>
              <a:rPr lang="en">
                <a:latin typeface="Open Sans"/>
                <a:ea typeface="Open Sans"/>
                <a:cs typeface="Open Sans"/>
                <a:sym typeface="Open Sans"/>
              </a:rPr>
              <a:t>Chi-squared value:511.8966</a:t>
            </a:r>
            <a:endParaRPr>
              <a:latin typeface="Open Sans"/>
              <a:ea typeface="Open Sans"/>
              <a:cs typeface="Open Sans"/>
              <a:sym typeface="Open Sans"/>
            </a:endParaRPr>
          </a:p>
          <a:p>
            <a:pPr indent="0" lvl="0" marL="0" rtl="0" algn="l">
              <a:spcBef>
                <a:spcPts val="0"/>
              </a:spcBef>
              <a:spcAft>
                <a:spcPts val="0"/>
              </a:spcAft>
              <a:buNone/>
            </a:pPr>
            <a:r>
              <a:rPr lang="en">
                <a:latin typeface="Open Sans"/>
                <a:ea typeface="Open Sans"/>
                <a:cs typeface="Open Sans"/>
                <a:sym typeface="Open Sans"/>
              </a:rPr>
              <a:t>Degrees of freedom: 3</a:t>
            </a:r>
            <a:endParaRPr>
              <a:latin typeface="Open Sans"/>
              <a:ea typeface="Open Sans"/>
              <a:cs typeface="Open Sans"/>
              <a:sym typeface="Open Sans"/>
            </a:endParaRPr>
          </a:p>
          <a:p>
            <a:pPr indent="0" lvl="0" marL="0" rtl="0" algn="l">
              <a:spcBef>
                <a:spcPts val="0"/>
              </a:spcBef>
              <a:spcAft>
                <a:spcPts val="0"/>
              </a:spcAft>
              <a:buNone/>
            </a:pPr>
            <a:r>
              <a:rPr lang="en">
                <a:latin typeface="Open Sans"/>
                <a:ea typeface="Open Sans"/>
                <a:cs typeface="Open Sans"/>
                <a:sym typeface="Open Sans"/>
              </a:rPr>
              <a:t>P-value: &lt;0.00001</a:t>
            </a:r>
            <a:endParaRPr>
              <a:latin typeface="Open Sans"/>
              <a:ea typeface="Open Sans"/>
              <a:cs typeface="Open Sans"/>
              <a:sym typeface="Open Sans"/>
            </a:endParaRPr>
          </a:p>
        </p:txBody>
      </p:sp>
      <p:sp>
        <p:nvSpPr>
          <p:cNvPr id="192" name="Google Shape;192;p30"/>
          <p:cNvSpPr txBox="1"/>
          <p:nvPr/>
        </p:nvSpPr>
        <p:spPr>
          <a:xfrm>
            <a:off x="220325" y="936800"/>
            <a:ext cx="2190900" cy="3225000"/>
          </a:xfrm>
          <a:prstGeom prst="rect">
            <a:avLst/>
          </a:prstGeom>
          <a:no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Open Sans"/>
                <a:ea typeface="Open Sans"/>
                <a:cs typeface="Open Sans"/>
                <a:sym typeface="Open Sans"/>
              </a:rPr>
              <a:t>Key Findings</a:t>
            </a:r>
            <a:endParaRPr sz="2400">
              <a:latin typeface="Open Sans"/>
              <a:ea typeface="Open Sans"/>
              <a:cs typeface="Open Sans"/>
              <a:sym typeface="Open Sans"/>
            </a:endParaRPr>
          </a:p>
          <a:p>
            <a:pPr indent="0" lvl="0" marL="0" rtl="0" algn="l">
              <a:spcBef>
                <a:spcPts val="0"/>
              </a:spcBef>
              <a:spcAft>
                <a:spcPts val="0"/>
              </a:spcAft>
              <a:buNone/>
            </a:pPr>
            <a:r>
              <a:t/>
            </a:r>
            <a:endParaRPr sz="2400">
              <a:latin typeface="Open Sans"/>
              <a:ea typeface="Open Sans"/>
              <a:cs typeface="Open Sans"/>
              <a:sym typeface="Open Sans"/>
            </a:endParaRPr>
          </a:p>
          <a:p>
            <a:pPr indent="0" lvl="0" marL="0" rtl="0" algn="l">
              <a:spcBef>
                <a:spcPts val="0"/>
              </a:spcBef>
              <a:spcAft>
                <a:spcPts val="0"/>
              </a:spcAft>
              <a:buNone/>
            </a:pPr>
            <a:r>
              <a:rPr b="1" lang="en">
                <a:latin typeface="Open Sans"/>
                <a:ea typeface="Open Sans"/>
                <a:cs typeface="Open Sans"/>
                <a:sym typeface="Open Sans"/>
              </a:rPr>
              <a:t>Chi-squared test for independence</a:t>
            </a:r>
            <a:r>
              <a:rPr lang="en">
                <a:latin typeface="Open Sans"/>
                <a:ea typeface="Open Sans"/>
                <a:cs typeface="Open Sans"/>
                <a:sym typeface="Open Sans"/>
              </a:rPr>
              <a:t> between weather-related variables and severity suggests a </a:t>
            </a:r>
            <a:r>
              <a:rPr b="1" lang="en">
                <a:latin typeface="Open Sans"/>
                <a:ea typeface="Open Sans"/>
                <a:cs typeface="Open Sans"/>
                <a:sym typeface="Open Sans"/>
              </a:rPr>
              <a:t>strong association</a:t>
            </a:r>
            <a:r>
              <a:rPr lang="en">
                <a:latin typeface="Open Sans"/>
                <a:ea typeface="Open Sans"/>
                <a:cs typeface="Open Sans"/>
                <a:sym typeface="Open Sans"/>
              </a:rPr>
              <a:t>. </a:t>
            </a:r>
            <a:endParaRPr>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a:p>
            <a:pPr indent="0" lvl="0" marL="0" rtl="0" algn="l">
              <a:spcBef>
                <a:spcPts val="0"/>
              </a:spcBef>
              <a:spcAft>
                <a:spcPts val="0"/>
              </a:spcAft>
              <a:buNone/>
            </a:pPr>
            <a:r>
              <a:rPr lang="en">
                <a:latin typeface="Open Sans"/>
                <a:ea typeface="Open Sans"/>
                <a:cs typeface="Open Sans"/>
                <a:sym typeface="Open Sans"/>
              </a:rPr>
              <a:t>However, bar graphs </a:t>
            </a:r>
            <a:r>
              <a:rPr b="1" lang="en">
                <a:latin typeface="Open Sans"/>
                <a:ea typeface="Open Sans"/>
                <a:cs typeface="Open Sans"/>
                <a:sym typeface="Open Sans"/>
              </a:rPr>
              <a:t>do not suggest</a:t>
            </a:r>
            <a:r>
              <a:rPr lang="en">
                <a:latin typeface="Open Sans"/>
                <a:ea typeface="Open Sans"/>
                <a:cs typeface="Open Sans"/>
                <a:sym typeface="Open Sans"/>
              </a:rPr>
              <a:t> an obvious relationship. </a:t>
            </a:r>
            <a:endParaRPr>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6" name="Shape 196"/>
        <p:cNvGrpSpPr/>
        <p:nvPr/>
      </p:nvGrpSpPr>
      <p:grpSpPr>
        <a:xfrm>
          <a:off x="0" y="0"/>
          <a:ext cx="0" cy="0"/>
          <a:chOff x="0" y="0"/>
          <a:chExt cx="0" cy="0"/>
        </a:xfrm>
      </p:grpSpPr>
      <p:sp>
        <p:nvSpPr>
          <p:cNvPr id="197" name="Google Shape;197;p31"/>
          <p:cNvSpPr txBox="1"/>
          <p:nvPr/>
        </p:nvSpPr>
        <p:spPr>
          <a:xfrm>
            <a:off x="2613700" y="1078450"/>
            <a:ext cx="1880700" cy="1060500"/>
          </a:xfrm>
          <a:prstGeom prst="rect">
            <a:avLst/>
          </a:prstGeom>
          <a:solidFill>
            <a:srgbClr val="FCE5CD"/>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latin typeface="Open Sans"/>
                <a:ea typeface="Open Sans"/>
                <a:cs typeface="Open Sans"/>
                <a:sym typeface="Open Sans"/>
              </a:rPr>
              <a:t>Address Type </a:t>
            </a:r>
            <a:r>
              <a:rPr b="1" lang="en" sz="1200">
                <a:latin typeface="Open Sans"/>
                <a:ea typeface="Open Sans"/>
                <a:cs typeface="Open Sans"/>
                <a:sym typeface="Open Sans"/>
              </a:rPr>
              <a:t>vs Severity</a:t>
            </a:r>
            <a:endParaRPr b="1" sz="1200">
              <a:latin typeface="Open Sans"/>
              <a:ea typeface="Open Sans"/>
              <a:cs typeface="Open Sans"/>
              <a:sym typeface="Open Sans"/>
            </a:endParaRPr>
          </a:p>
          <a:p>
            <a:pPr indent="0" lvl="0" marL="0" rtl="0" algn="l">
              <a:spcBef>
                <a:spcPts val="0"/>
              </a:spcBef>
              <a:spcAft>
                <a:spcPts val="0"/>
              </a:spcAft>
              <a:buNone/>
            </a:pPr>
            <a:r>
              <a:rPr lang="en" sz="1200">
                <a:latin typeface="Open Sans"/>
                <a:ea typeface="Open Sans"/>
                <a:cs typeface="Open Sans"/>
                <a:sym typeface="Open Sans"/>
              </a:rPr>
              <a:t>Chi-squared: 443.8558</a:t>
            </a:r>
            <a:endParaRPr sz="1200">
              <a:latin typeface="Open Sans"/>
              <a:ea typeface="Open Sans"/>
              <a:cs typeface="Open Sans"/>
              <a:sym typeface="Open Sans"/>
            </a:endParaRPr>
          </a:p>
          <a:p>
            <a:pPr indent="0" lvl="0" marL="0" rtl="0" algn="l">
              <a:spcBef>
                <a:spcPts val="0"/>
              </a:spcBef>
              <a:spcAft>
                <a:spcPts val="0"/>
              </a:spcAft>
              <a:buNone/>
            </a:pPr>
            <a:r>
              <a:rPr lang="en" sz="1200">
                <a:latin typeface="Open Sans"/>
                <a:ea typeface="Open Sans"/>
                <a:cs typeface="Open Sans"/>
                <a:sym typeface="Open Sans"/>
              </a:rPr>
              <a:t>DF: 1</a:t>
            </a:r>
            <a:endParaRPr sz="1200">
              <a:latin typeface="Open Sans"/>
              <a:ea typeface="Open Sans"/>
              <a:cs typeface="Open Sans"/>
              <a:sym typeface="Open Sans"/>
            </a:endParaRPr>
          </a:p>
          <a:p>
            <a:pPr indent="0" lvl="0" marL="0" rtl="0" algn="l">
              <a:spcBef>
                <a:spcPts val="0"/>
              </a:spcBef>
              <a:spcAft>
                <a:spcPts val="0"/>
              </a:spcAft>
              <a:buNone/>
            </a:pPr>
            <a:r>
              <a:rPr lang="en" sz="1200">
                <a:latin typeface="Open Sans"/>
                <a:ea typeface="Open Sans"/>
                <a:cs typeface="Open Sans"/>
                <a:sym typeface="Open Sans"/>
              </a:rPr>
              <a:t>P-value: &lt;0.00001</a:t>
            </a:r>
            <a:endParaRPr sz="1200">
              <a:latin typeface="Open Sans"/>
              <a:ea typeface="Open Sans"/>
              <a:cs typeface="Open Sans"/>
              <a:sym typeface="Open Sans"/>
            </a:endParaRPr>
          </a:p>
        </p:txBody>
      </p:sp>
      <p:sp>
        <p:nvSpPr>
          <p:cNvPr id="198" name="Google Shape;198;p31"/>
          <p:cNvSpPr txBox="1"/>
          <p:nvPr/>
        </p:nvSpPr>
        <p:spPr>
          <a:xfrm>
            <a:off x="2613700" y="3039050"/>
            <a:ext cx="1880700" cy="1060500"/>
          </a:xfrm>
          <a:prstGeom prst="rect">
            <a:avLst/>
          </a:prstGeom>
          <a:solidFill>
            <a:srgbClr val="FCE5CD"/>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latin typeface="Open Sans"/>
                <a:ea typeface="Open Sans"/>
                <a:cs typeface="Open Sans"/>
                <a:sym typeface="Open Sans"/>
              </a:rPr>
              <a:t>Junction Type </a:t>
            </a:r>
            <a:r>
              <a:rPr b="1" lang="en" sz="1200">
                <a:latin typeface="Open Sans"/>
                <a:ea typeface="Open Sans"/>
                <a:cs typeface="Open Sans"/>
                <a:sym typeface="Open Sans"/>
              </a:rPr>
              <a:t>vs Severity</a:t>
            </a:r>
            <a:r>
              <a:rPr lang="en" sz="1200">
                <a:latin typeface="Open Sans"/>
                <a:ea typeface="Open Sans"/>
                <a:cs typeface="Open Sans"/>
                <a:sym typeface="Open Sans"/>
              </a:rPr>
              <a:t> </a:t>
            </a:r>
            <a:endParaRPr sz="1200">
              <a:latin typeface="Open Sans"/>
              <a:ea typeface="Open Sans"/>
              <a:cs typeface="Open Sans"/>
              <a:sym typeface="Open Sans"/>
            </a:endParaRPr>
          </a:p>
          <a:p>
            <a:pPr indent="0" lvl="0" marL="0" rtl="0" algn="l">
              <a:spcBef>
                <a:spcPts val="0"/>
              </a:spcBef>
              <a:spcAft>
                <a:spcPts val="0"/>
              </a:spcAft>
              <a:buNone/>
            </a:pPr>
            <a:r>
              <a:rPr lang="en" sz="1200">
                <a:latin typeface="Open Sans"/>
                <a:ea typeface="Open Sans"/>
                <a:cs typeface="Open Sans"/>
                <a:sym typeface="Open Sans"/>
              </a:rPr>
              <a:t>Chi-squared: 547.7693</a:t>
            </a:r>
            <a:endParaRPr sz="1200">
              <a:latin typeface="Open Sans"/>
              <a:ea typeface="Open Sans"/>
              <a:cs typeface="Open Sans"/>
              <a:sym typeface="Open Sans"/>
            </a:endParaRPr>
          </a:p>
          <a:p>
            <a:pPr indent="0" lvl="0" marL="0" rtl="0" algn="l">
              <a:spcBef>
                <a:spcPts val="0"/>
              </a:spcBef>
              <a:spcAft>
                <a:spcPts val="0"/>
              </a:spcAft>
              <a:buNone/>
            </a:pPr>
            <a:r>
              <a:rPr lang="en" sz="1200">
                <a:latin typeface="Open Sans"/>
                <a:ea typeface="Open Sans"/>
                <a:cs typeface="Open Sans"/>
                <a:sym typeface="Open Sans"/>
              </a:rPr>
              <a:t>DF: 6</a:t>
            </a:r>
            <a:endParaRPr sz="1200">
              <a:latin typeface="Open Sans"/>
              <a:ea typeface="Open Sans"/>
              <a:cs typeface="Open Sans"/>
              <a:sym typeface="Open Sans"/>
            </a:endParaRPr>
          </a:p>
          <a:p>
            <a:pPr indent="0" lvl="0" marL="0" rtl="0" algn="l">
              <a:spcBef>
                <a:spcPts val="0"/>
              </a:spcBef>
              <a:spcAft>
                <a:spcPts val="0"/>
              </a:spcAft>
              <a:buNone/>
            </a:pPr>
            <a:r>
              <a:rPr lang="en" sz="1200">
                <a:latin typeface="Open Sans"/>
                <a:ea typeface="Open Sans"/>
                <a:cs typeface="Open Sans"/>
                <a:sym typeface="Open Sans"/>
              </a:rPr>
              <a:t>P-value: &lt;0.00001</a:t>
            </a:r>
            <a:endParaRPr sz="1200">
              <a:latin typeface="Open Sans"/>
              <a:ea typeface="Open Sans"/>
              <a:cs typeface="Open Sans"/>
              <a:sym typeface="Open Sans"/>
            </a:endParaRPr>
          </a:p>
        </p:txBody>
      </p:sp>
      <p:sp>
        <p:nvSpPr>
          <p:cNvPr id="199" name="Google Shape;199;p31"/>
          <p:cNvSpPr txBox="1"/>
          <p:nvPr/>
        </p:nvSpPr>
        <p:spPr>
          <a:xfrm>
            <a:off x="220350" y="186700"/>
            <a:ext cx="2190900" cy="4639500"/>
          </a:xfrm>
          <a:prstGeom prst="rect">
            <a:avLst/>
          </a:prstGeom>
          <a:no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Open Sans"/>
                <a:ea typeface="Open Sans"/>
                <a:cs typeface="Open Sans"/>
                <a:sym typeface="Open Sans"/>
              </a:rPr>
              <a:t>Key Findings</a:t>
            </a:r>
            <a:endParaRPr sz="2400">
              <a:latin typeface="Open Sans"/>
              <a:ea typeface="Open Sans"/>
              <a:cs typeface="Open Sans"/>
              <a:sym typeface="Open Sans"/>
            </a:endParaRPr>
          </a:p>
          <a:p>
            <a:pPr indent="0" lvl="0" marL="0" rtl="0" algn="l">
              <a:spcBef>
                <a:spcPts val="0"/>
              </a:spcBef>
              <a:spcAft>
                <a:spcPts val="0"/>
              </a:spcAft>
              <a:buNone/>
            </a:pPr>
            <a:r>
              <a:t/>
            </a:r>
            <a:endParaRPr sz="2400">
              <a:latin typeface="Open Sans"/>
              <a:ea typeface="Open Sans"/>
              <a:cs typeface="Open Sans"/>
              <a:sym typeface="Open Sans"/>
            </a:endParaRPr>
          </a:p>
          <a:p>
            <a:pPr indent="0" lvl="0" marL="0" rtl="0" algn="l">
              <a:spcBef>
                <a:spcPts val="0"/>
              </a:spcBef>
              <a:spcAft>
                <a:spcPts val="0"/>
              </a:spcAft>
              <a:buNone/>
            </a:pPr>
            <a:r>
              <a:rPr b="1" lang="en" sz="1200">
                <a:latin typeface="Open Sans"/>
                <a:ea typeface="Open Sans"/>
                <a:cs typeface="Open Sans"/>
                <a:sym typeface="Open Sans"/>
              </a:rPr>
              <a:t>Chi-squared test for independence</a:t>
            </a:r>
            <a:r>
              <a:rPr lang="en" sz="1200">
                <a:latin typeface="Open Sans"/>
                <a:ea typeface="Open Sans"/>
                <a:cs typeface="Open Sans"/>
                <a:sym typeface="Open Sans"/>
              </a:rPr>
              <a:t> for both Address Type and Junction Type against severity suggests a </a:t>
            </a:r>
            <a:r>
              <a:rPr b="1" lang="en" sz="1200">
                <a:latin typeface="Open Sans"/>
                <a:ea typeface="Open Sans"/>
                <a:cs typeface="Open Sans"/>
                <a:sym typeface="Open Sans"/>
              </a:rPr>
              <a:t>strong association</a:t>
            </a:r>
            <a:r>
              <a:rPr lang="en" sz="1200">
                <a:latin typeface="Open Sans"/>
                <a:ea typeface="Open Sans"/>
                <a:cs typeface="Open Sans"/>
                <a:sym typeface="Open Sans"/>
              </a:rPr>
              <a:t>. </a:t>
            </a:r>
            <a:endParaRPr sz="1200">
              <a:latin typeface="Open Sans"/>
              <a:ea typeface="Open Sans"/>
              <a:cs typeface="Open Sans"/>
              <a:sym typeface="Open Sans"/>
            </a:endParaRPr>
          </a:p>
          <a:p>
            <a:pPr indent="0" lvl="0" marL="0" rtl="0" algn="l">
              <a:spcBef>
                <a:spcPts val="0"/>
              </a:spcBef>
              <a:spcAft>
                <a:spcPts val="0"/>
              </a:spcAft>
              <a:buNone/>
            </a:pPr>
            <a:r>
              <a:t/>
            </a:r>
            <a:endParaRPr sz="1200">
              <a:latin typeface="Open Sans"/>
              <a:ea typeface="Open Sans"/>
              <a:cs typeface="Open Sans"/>
              <a:sym typeface="Open Sans"/>
            </a:endParaRPr>
          </a:p>
          <a:p>
            <a:pPr indent="0" lvl="0" marL="0" rtl="0" algn="l">
              <a:spcBef>
                <a:spcPts val="0"/>
              </a:spcBef>
              <a:spcAft>
                <a:spcPts val="0"/>
              </a:spcAft>
              <a:buNone/>
            </a:pPr>
            <a:r>
              <a:rPr lang="en" sz="1200">
                <a:latin typeface="Open Sans"/>
                <a:ea typeface="Open Sans"/>
                <a:cs typeface="Open Sans"/>
                <a:sym typeface="Open Sans"/>
              </a:rPr>
              <a:t>The bar graphs for Address Type suggests that for the non-severe class, the </a:t>
            </a:r>
            <a:r>
              <a:rPr b="1" lang="en" sz="1200">
                <a:latin typeface="Open Sans"/>
                <a:ea typeface="Open Sans"/>
                <a:cs typeface="Open Sans"/>
                <a:sym typeface="Open Sans"/>
              </a:rPr>
              <a:t>‘block’ category is twice more frequent</a:t>
            </a:r>
            <a:r>
              <a:rPr lang="en" sz="1200">
                <a:latin typeface="Open Sans"/>
                <a:ea typeface="Open Sans"/>
                <a:cs typeface="Open Sans"/>
                <a:sym typeface="Open Sans"/>
              </a:rPr>
              <a:t> suggesting some association with severity. </a:t>
            </a:r>
            <a:endParaRPr sz="1200">
              <a:latin typeface="Open Sans"/>
              <a:ea typeface="Open Sans"/>
              <a:cs typeface="Open Sans"/>
              <a:sym typeface="Open Sans"/>
            </a:endParaRPr>
          </a:p>
          <a:p>
            <a:pPr indent="0" lvl="0" marL="0" rtl="0" algn="l">
              <a:spcBef>
                <a:spcPts val="0"/>
              </a:spcBef>
              <a:spcAft>
                <a:spcPts val="0"/>
              </a:spcAft>
              <a:buNone/>
            </a:pPr>
            <a:r>
              <a:t/>
            </a:r>
            <a:endParaRPr sz="1200">
              <a:latin typeface="Open Sans"/>
              <a:ea typeface="Open Sans"/>
              <a:cs typeface="Open Sans"/>
              <a:sym typeface="Open Sans"/>
            </a:endParaRPr>
          </a:p>
          <a:p>
            <a:pPr indent="0" lvl="0" marL="0" rtl="0" algn="l">
              <a:spcBef>
                <a:spcPts val="0"/>
              </a:spcBef>
              <a:spcAft>
                <a:spcPts val="0"/>
              </a:spcAft>
              <a:buNone/>
            </a:pPr>
            <a:r>
              <a:rPr lang="en" sz="1200">
                <a:latin typeface="Open Sans"/>
                <a:ea typeface="Open Sans"/>
                <a:cs typeface="Open Sans"/>
                <a:sym typeface="Open Sans"/>
              </a:rPr>
              <a:t>Similarly, for Junction Type, </a:t>
            </a:r>
            <a:r>
              <a:rPr b="1" lang="en" sz="1200">
                <a:latin typeface="Open Sans"/>
                <a:ea typeface="Open Sans"/>
                <a:cs typeface="Open Sans"/>
                <a:sym typeface="Open Sans"/>
              </a:rPr>
              <a:t>‘mid-block’ is more frequent for non-severe</a:t>
            </a:r>
            <a:r>
              <a:rPr lang="en" sz="1200">
                <a:latin typeface="Open Sans"/>
                <a:ea typeface="Open Sans"/>
                <a:cs typeface="Open Sans"/>
                <a:sym typeface="Open Sans"/>
              </a:rPr>
              <a:t> instances whereas </a:t>
            </a:r>
            <a:r>
              <a:rPr b="1" lang="en" sz="1200">
                <a:latin typeface="Open Sans"/>
                <a:ea typeface="Open Sans"/>
                <a:cs typeface="Open Sans"/>
                <a:sym typeface="Open Sans"/>
              </a:rPr>
              <a:t>‘intersection’ is more frequent for severe</a:t>
            </a:r>
            <a:r>
              <a:rPr lang="en" sz="1200">
                <a:latin typeface="Open Sans"/>
                <a:ea typeface="Open Sans"/>
                <a:cs typeface="Open Sans"/>
                <a:sym typeface="Open Sans"/>
              </a:rPr>
              <a:t> cases.</a:t>
            </a:r>
            <a:endParaRPr sz="1200">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p:txBody>
      </p:sp>
      <p:pic>
        <p:nvPicPr>
          <p:cNvPr id="200" name="Google Shape;200;p31"/>
          <p:cNvPicPr preferRelativeResize="0"/>
          <p:nvPr/>
        </p:nvPicPr>
        <p:blipFill>
          <a:blip r:embed="rId3">
            <a:alphaModFix/>
          </a:blip>
          <a:stretch>
            <a:fillRect/>
          </a:stretch>
        </p:blipFill>
        <p:spPr>
          <a:xfrm>
            <a:off x="4620638" y="598550"/>
            <a:ext cx="4447161" cy="1973199"/>
          </a:xfrm>
          <a:prstGeom prst="rect">
            <a:avLst/>
          </a:prstGeom>
          <a:noFill/>
          <a:ln>
            <a:noFill/>
          </a:ln>
        </p:spPr>
      </p:pic>
      <p:pic>
        <p:nvPicPr>
          <p:cNvPr id="201" name="Google Shape;201;p31"/>
          <p:cNvPicPr preferRelativeResize="0"/>
          <p:nvPr/>
        </p:nvPicPr>
        <p:blipFill>
          <a:blip r:embed="rId4">
            <a:alphaModFix/>
          </a:blip>
          <a:stretch>
            <a:fillRect/>
          </a:stretch>
        </p:blipFill>
        <p:spPr>
          <a:xfrm>
            <a:off x="4525925" y="2733475"/>
            <a:ext cx="4541874" cy="201668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 name="Shape 68"/>
        <p:cNvGrpSpPr/>
        <p:nvPr/>
      </p:nvGrpSpPr>
      <p:grpSpPr>
        <a:xfrm>
          <a:off x="0" y="0"/>
          <a:ext cx="0" cy="0"/>
          <a:chOff x="0" y="0"/>
          <a:chExt cx="0" cy="0"/>
        </a:xfrm>
      </p:grpSpPr>
      <p:sp>
        <p:nvSpPr>
          <p:cNvPr id="69" name="Google Shape;69;p14"/>
          <p:cNvSpPr txBox="1"/>
          <p:nvPr/>
        </p:nvSpPr>
        <p:spPr>
          <a:xfrm>
            <a:off x="391800" y="341550"/>
            <a:ext cx="8438700" cy="466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Nunito"/>
                <a:ea typeface="Nunito"/>
                <a:cs typeface="Nunito"/>
                <a:sym typeface="Nunito"/>
              </a:rPr>
              <a:t>This is a presentation</a:t>
            </a:r>
            <a:endParaRPr>
              <a:solidFill>
                <a:srgbClr val="FFFFFF"/>
              </a:solidFill>
              <a:latin typeface="Nunito"/>
              <a:ea typeface="Nunito"/>
              <a:cs typeface="Nunito"/>
              <a:sym typeface="Nunito"/>
            </a:endParaRPr>
          </a:p>
        </p:txBody>
      </p:sp>
      <p:sp>
        <p:nvSpPr>
          <p:cNvPr id="70" name="Google Shape;70;p14"/>
          <p:cNvSpPr txBox="1"/>
          <p:nvPr>
            <p:ph type="title"/>
          </p:nvPr>
        </p:nvSpPr>
        <p:spPr>
          <a:xfrm>
            <a:off x="305675" y="1417475"/>
            <a:ext cx="4045200" cy="1786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Why Do We Care About Collision Severity?</a:t>
            </a:r>
            <a:endParaRPr/>
          </a:p>
        </p:txBody>
      </p:sp>
      <p:pic>
        <p:nvPicPr>
          <p:cNvPr id="71" name="Google Shape;71;p14"/>
          <p:cNvPicPr preferRelativeResize="0"/>
          <p:nvPr/>
        </p:nvPicPr>
        <p:blipFill rotWithShape="1">
          <a:blip r:embed="rId3">
            <a:alphaModFix/>
          </a:blip>
          <a:srcRect b="0" l="20727" r="20016" t="0"/>
          <a:stretch/>
        </p:blipFill>
        <p:spPr>
          <a:xfrm>
            <a:off x="4572000" y="0"/>
            <a:ext cx="4572004" cy="5143501"/>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5" name="Shape 205"/>
        <p:cNvGrpSpPr/>
        <p:nvPr/>
      </p:nvGrpSpPr>
      <p:grpSpPr>
        <a:xfrm>
          <a:off x="0" y="0"/>
          <a:ext cx="0" cy="0"/>
          <a:chOff x="0" y="0"/>
          <a:chExt cx="0" cy="0"/>
        </a:xfrm>
      </p:grpSpPr>
      <p:sp>
        <p:nvSpPr>
          <p:cNvPr id="206" name="Google Shape;206;p32"/>
          <p:cNvSpPr txBox="1"/>
          <p:nvPr/>
        </p:nvSpPr>
        <p:spPr>
          <a:xfrm>
            <a:off x="7630600" y="1965600"/>
            <a:ext cx="1457100" cy="2813700"/>
          </a:xfrm>
          <a:prstGeom prst="rect">
            <a:avLst/>
          </a:prstGeom>
          <a:solidFill>
            <a:srgbClr val="FCE5CD"/>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u="sng">
                <a:latin typeface="Open Sans"/>
                <a:ea typeface="Open Sans"/>
                <a:cs typeface="Open Sans"/>
                <a:sym typeface="Open Sans"/>
              </a:rPr>
              <a:t>Stats</a:t>
            </a:r>
            <a:endParaRPr b="1" sz="1800" u="sng">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a:p>
            <a:pPr indent="0" lvl="0" marL="0" rtl="0" algn="l">
              <a:spcBef>
                <a:spcPts val="0"/>
              </a:spcBef>
              <a:spcAft>
                <a:spcPts val="0"/>
              </a:spcAft>
              <a:buNone/>
            </a:pPr>
            <a:r>
              <a:rPr lang="en">
                <a:latin typeface="Open Sans"/>
                <a:ea typeface="Open Sans"/>
                <a:cs typeface="Open Sans"/>
                <a:sym typeface="Open Sans"/>
              </a:rPr>
              <a:t>Obs diff mean: 2.212</a:t>
            </a:r>
            <a:endParaRPr>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a:p>
            <a:pPr indent="0" lvl="0" marL="0" rtl="0" algn="l">
              <a:spcBef>
                <a:spcPts val="0"/>
              </a:spcBef>
              <a:spcAft>
                <a:spcPts val="0"/>
              </a:spcAft>
              <a:buNone/>
            </a:pPr>
            <a:r>
              <a:rPr lang="en">
                <a:latin typeface="Open Sans"/>
                <a:ea typeface="Open Sans"/>
                <a:cs typeface="Open Sans"/>
                <a:sym typeface="Open Sans"/>
              </a:rPr>
              <a:t>95% CI: -0.599, 0.603</a:t>
            </a:r>
            <a:endParaRPr>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a:p>
            <a:pPr indent="0" lvl="0" marL="0" rtl="0" algn="l">
              <a:spcBef>
                <a:spcPts val="0"/>
              </a:spcBef>
              <a:spcAft>
                <a:spcPts val="0"/>
              </a:spcAft>
              <a:buNone/>
            </a:pPr>
            <a:r>
              <a:rPr lang="en">
                <a:latin typeface="Open Sans"/>
                <a:ea typeface="Open Sans"/>
                <a:cs typeface="Open Sans"/>
                <a:sym typeface="Open Sans"/>
              </a:rPr>
              <a:t>Significance level: 5% (0.05)</a:t>
            </a:r>
            <a:endParaRPr>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a:p>
            <a:pPr indent="0" lvl="0" marL="0" rtl="0" algn="l">
              <a:spcBef>
                <a:spcPts val="0"/>
              </a:spcBef>
              <a:spcAft>
                <a:spcPts val="0"/>
              </a:spcAft>
              <a:buNone/>
            </a:pPr>
            <a:r>
              <a:rPr lang="en">
                <a:solidFill>
                  <a:srgbClr val="FF0000"/>
                </a:solidFill>
                <a:latin typeface="Open Sans"/>
                <a:ea typeface="Open Sans"/>
                <a:cs typeface="Open Sans"/>
                <a:sym typeface="Open Sans"/>
              </a:rPr>
              <a:t>P-value: 0.2055</a:t>
            </a:r>
            <a:endParaRPr>
              <a:solidFill>
                <a:srgbClr val="FF0000"/>
              </a:solidFill>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p:txBody>
      </p:sp>
      <p:sp>
        <p:nvSpPr>
          <p:cNvPr id="207" name="Google Shape;207;p32"/>
          <p:cNvSpPr txBox="1"/>
          <p:nvPr/>
        </p:nvSpPr>
        <p:spPr>
          <a:xfrm>
            <a:off x="56400" y="78200"/>
            <a:ext cx="9031200" cy="177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Open Sans"/>
                <a:ea typeface="Open Sans"/>
                <a:cs typeface="Open Sans"/>
                <a:sym typeface="Open Sans"/>
              </a:rPr>
              <a:t>Key Findings (Speed vs Severity)</a:t>
            </a:r>
            <a:endParaRPr sz="2400">
              <a:latin typeface="Open Sans"/>
              <a:ea typeface="Open Sans"/>
              <a:cs typeface="Open Sans"/>
              <a:sym typeface="Open Sans"/>
            </a:endParaRPr>
          </a:p>
          <a:p>
            <a:pPr indent="0" lvl="0" marL="0" rtl="0" algn="l">
              <a:lnSpc>
                <a:spcPct val="50000"/>
              </a:lnSpc>
              <a:spcBef>
                <a:spcPts val="0"/>
              </a:spcBef>
              <a:spcAft>
                <a:spcPts val="0"/>
              </a:spcAft>
              <a:buNone/>
            </a:pPr>
            <a:r>
              <a:t/>
            </a:r>
            <a:endParaRPr sz="2400">
              <a:latin typeface="Open Sans"/>
              <a:ea typeface="Open Sans"/>
              <a:cs typeface="Open Sans"/>
              <a:sym typeface="Open Sans"/>
            </a:endParaRPr>
          </a:p>
          <a:p>
            <a:pPr indent="-317500" lvl="0" marL="457200" rtl="0" algn="l">
              <a:spcBef>
                <a:spcPts val="0"/>
              </a:spcBef>
              <a:spcAft>
                <a:spcPts val="0"/>
              </a:spcAft>
              <a:buSzPts val="1400"/>
              <a:buFont typeface="Open Sans"/>
              <a:buChar char="●"/>
            </a:pPr>
            <a:r>
              <a:rPr lang="en">
                <a:latin typeface="Open Sans"/>
                <a:ea typeface="Open Sans"/>
                <a:cs typeface="Open Sans"/>
                <a:sym typeface="Open Sans"/>
              </a:rPr>
              <a:t>Boxplots suggest that median traffic flow </a:t>
            </a:r>
            <a:r>
              <a:rPr b="1" lang="en">
                <a:latin typeface="Open Sans"/>
                <a:ea typeface="Open Sans"/>
                <a:cs typeface="Open Sans"/>
                <a:sym typeface="Open Sans"/>
              </a:rPr>
              <a:t>speed is slightly higher for severe cases</a:t>
            </a:r>
            <a:r>
              <a:rPr lang="en">
                <a:latin typeface="Open Sans"/>
                <a:ea typeface="Open Sans"/>
                <a:cs typeface="Open Sans"/>
                <a:sym typeface="Open Sans"/>
              </a:rPr>
              <a:t>. </a:t>
            </a:r>
            <a:endParaRPr>
              <a:latin typeface="Open Sans"/>
              <a:ea typeface="Open Sans"/>
              <a:cs typeface="Open Sans"/>
              <a:sym typeface="Open Sans"/>
            </a:endParaRPr>
          </a:p>
          <a:p>
            <a:pPr indent="0" lvl="0" marL="457200" rtl="0" algn="l">
              <a:spcBef>
                <a:spcPts val="0"/>
              </a:spcBef>
              <a:spcAft>
                <a:spcPts val="0"/>
              </a:spcAft>
              <a:buNone/>
            </a:pPr>
            <a:r>
              <a:t/>
            </a:r>
            <a:endParaRPr b="1">
              <a:latin typeface="Open Sans"/>
              <a:ea typeface="Open Sans"/>
              <a:cs typeface="Open Sans"/>
              <a:sym typeface="Open Sans"/>
            </a:endParaRPr>
          </a:p>
          <a:p>
            <a:pPr indent="-317500" lvl="0" marL="457200" rtl="0" algn="l">
              <a:spcBef>
                <a:spcPts val="0"/>
              </a:spcBef>
              <a:spcAft>
                <a:spcPts val="0"/>
              </a:spcAft>
              <a:buSzPts val="1400"/>
              <a:buFont typeface="Open Sans"/>
              <a:buChar char="●"/>
            </a:pPr>
            <a:r>
              <a:rPr lang="en">
                <a:latin typeface="Open Sans"/>
                <a:ea typeface="Open Sans"/>
                <a:cs typeface="Open Sans"/>
                <a:sym typeface="Open Sans"/>
              </a:rPr>
              <a:t>Hypothesis testing via simulations using permutation replicates indicates that the </a:t>
            </a:r>
            <a:r>
              <a:rPr b="1" lang="en">
                <a:latin typeface="Open Sans"/>
                <a:ea typeface="Open Sans"/>
                <a:cs typeface="Open Sans"/>
                <a:sym typeface="Open Sans"/>
              </a:rPr>
              <a:t>probability of observing the actual difference in mean speed between severe and non-severe cases is significant</a:t>
            </a:r>
            <a:r>
              <a:rPr lang="en">
                <a:latin typeface="Open Sans"/>
                <a:ea typeface="Open Sans"/>
                <a:cs typeface="Open Sans"/>
                <a:sym typeface="Open Sans"/>
              </a:rPr>
              <a:t>, whereby validating the boxplot findings.</a:t>
            </a:r>
            <a:endParaRPr>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p:txBody>
      </p:sp>
      <p:pic>
        <p:nvPicPr>
          <p:cNvPr id="208" name="Google Shape;208;p32"/>
          <p:cNvPicPr preferRelativeResize="0"/>
          <p:nvPr/>
        </p:nvPicPr>
        <p:blipFill>
          <a:blip r:embed="rId3">
            <a:alphaModFix/>
          </a:blip>
          <a:stretch>
            <a:fillRect/>
          </a:stretch>
        </p:blipFill>
        <p:spPr>
          <a:xfrm>
            <a:off x="24199" y="1949238"/>
            <a:ext cx="3520526" cy="3042174"/>
          </a:xfrm>
          <a:prstGeom prst="rect">
            <a:avLst/>
          </a:prstGeom>
          <a:noFill/>
          <a:ln>
            <a:noFill/>
          </a:ln>
        </p:spPr>
      </p:pic>
      <p:pic>
        <p:nvPicPr>
          <p:cNvPr id="209" name="Google Shape;209;p32"/>
          <p:cNvPicPr preferRelativeResize="0"/>
          <p:nvPr/>
        </p:nvPicPr>
        <p:blipFill>
          <a:blip r:embed="rId4">
            <a:alphaModFix/>
          </a:blip>
          <a:stretch>
            <a:fillRect/>
          </a:stretch>
        </p:blipFill>
        <p:spPr>
          <a:xfrm>
            <a:off x="3544725" y="1972325"/>
            <a:ext cx="4085875" cy="27307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3" name="Shape 213"/>
        <p:cNvGrpSpPr/>
        <p:nvPr/>
      </p:nvGrpSpPr>
      <p:grpSpPr>
        <a:xfrm>
          <a:off x="0" y="0"/>
          <a:ext cx="0" cy="0"/>
          <a:chOff x="0" y="0"/>
          <a:chExt cx="0" cy="0"/>
        </a:xfrm>
      </p:grpSpPr>
      <p:sp>
        <p:nvSpPr>
          <p:cNvPr id="214" name="Google Shape;214;p33"/>
          <p:cNvSpPr txBox="1"/>
          <p:nvPr/>
        </p:nvSpPr>
        <p:spPr>
          <a:xfrm>
            <a:off x="7630600" y="1968200"/>
            <a:ext cx="1457100" cy="2813700"/>
          </a:xfrm>
          <a:prstGeom prst="rect">
            <a:avLst/>
          </a:prstGeom>
          <a:solidFill>
            <a:srgbClr val="FCE5CD"/>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u="sng">
                <a:latin typeface="Open Sans"/>
                <a:ea typeface="Open Sans"/>
                <a:cs typeface="Open Sans"/>
                <a:sym typeface="Open Sans"/>
              </a:rPr>
              <a:t>Stats</a:t>
            </a:r>
            <a:endParaRPr b="1" sz="1800" u="sng">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a:p>
            <a:pPr indent="0" lvl="0" marL="0" rtl="0" algn="l">
              <a:spcBef>
                <a:spcPts val="0"/>
              </a:spcBef>
              <a:spcAft>
                <a:spcPts val="0"/>
              </a:spcAft>
              <a:buNone/>
            </a:pPr>
            <a:r>
              <a:rPr lang="en">
                <a:latin typeface="Open Sans"/>
                <a:ea typeface="Open Sans"/>
                <a:cs typeface="Open Sans"/>
                <a:sym typeface="Open Sans"/>
              </a:rPr>
              <a:t>Obs diff mean: 0.0093</a:t>
            </a:r>
            <a:endParaRPr>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a:p>
            <a:pPr indent="0" lvl="0" marL="0" rtl="0" algn="l">
              <a:spcBef>
                <a:spcPts val="0"/>
              </a:spcBef>
              <a:spcAft>
                <a:spcPts val="0"/>
              </a:spcAft>
              <a:buNone/>
            </a:pPr>
            <a:r>
              <a:rPr lang="en">
                <a:latin typeface="Open Sans"/>
                <a:ea typeface="Open Sans"/>
                <a:cs typeface="Open Sans"/>
                <a:sym typeface="Open Sans"/>
              </a:rPr>
              <a:t>95% CI: -0.166,0.0168</a:t>
            </a:r>
            <a:endParaRPr>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a:p>
            <a:pPr indent="0" lvl="0" marL="0" rtl="0" algn="l">
              <a:spcBef>
                <a:spcPts val="0"/>
              </a:spcBef>
              <a:spcAft>
                <a:spcPts val="0"/>
              </a:spcAft>
              <a:buNone/>
            </a:pPr>
            <a:r>
              <a:rPr lang="en">
                <a:latin typeface="Open Sans"/>
                <a:ea typeface="Open Sans"/>
                <a:cs typeface="Open Sans"/>
                <a:sym typeface="Open Sans"/>
              </a:rPr>
              <a:t>Significance level: 5% (0.05)</a:t>
            </a:r>
            <a:endParaRPr>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a:p>
            <a:pPr indent="0" lvl="0" marL="0" rtl="0" algn="l">
              <a:spcBef>
                <a:spcPts val="0"/>
              </a:spcBef>
              <a:spcAft>
                <a:spcPts val="0"/>
              </a:spcAft>
              <a:buNone/>
            </a:pPr>
            <a:r>
              <a:rPr lang="en">
                <a:solidFill>
                  <a:srgbClr val="FF0000"/>
                </a:solidFill>
                <a:latin typeface="Open Sans"/>
                <a:ea typeface="Open Sans"/>
                <a:cs typeface="Open Sans"/>
                <a:sym typeface="Open Sans"/>
              </a:rPr>
              <a:t>P-value: 0.138</a:t>
            </a:r>
            <a:endParaRPr>
              <a:solidFill>
                <a:srgbClr val="FF0000"/>
              </a:solidFill>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p:txBody>
      </p:sp>
      <p:sp>
        <p:nvSpPr>
          <p:cNvPr id="215" name="Google Shape;215;p33"/>
          <p:cNvSpPr txBox="1"/>
          <p:nvPr/>
        </p:nvSpPr>
        <p:spPr>
          <a:xfrm>
            <a:off x="56400" y="78200"/>
            <a:ext cx="9031200" cy="173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Open Sans"/>
                <a:ea typeface="Open Sans"/>
                <a:cs typeface="Open Sans"/>
                <a:sym typeface="Open Sans"/>
              </a:rPr>
              <a:t>Key Findings (Road Length vs Severity)</a:t>
            </a:r>
            <a:endParaRPr sz="2400">
              <a:latin typeface="Open Sans"/>
              <a:ea typeface="Open Sans"/>
              <a:cs typeface="Open Sans"/>
              <a:sym typeface="Open Sans"/>
            </a:endParaRPr>
          </a:p>
          <a:p>
            <a:pPr indent="0" lvl="0" marL="0" rtl="0" algn="l">
              <a:lnSpc>
                <a:spcPct val="50000"/>
              </a:lnSpc>
              <a:spcBef>
                <a:spcPts val="0"/>
              </a:spcBef>
              <a:spcAft>
                <a:spcPts val="0"/>
              </a:spcAft>
              <a:buNone/>
            </a:pPr>
            <a:r>
              <a:t/>
            </a:r>
            <a:endParaRPr sz="2400">
              <a:latin typeface="Open Sans"/>
              <a:ea typeface="Open Sans"/>
              <a:cs typeface="Open Sans"/>
              <a:sym typeface="Open Sans"/>
            </a:endParaRPr>
          </a:p>
          <a:p>
            <a:pPr indent="-317500" lvl="0" marL="457200" rtl="0" algn="l">
              <a:spcBef>
                <a:spcPts val="0"/>
              </a:spcBef>
              <a:spcAft>
                <a:spcPts val="0"/>
              </a:spcAft>
              <a:buSzPts val="1400"/>
              <a:buFont typeface="Open Sans"/>
              <a:buChar char="●"/>
            </a:pPr>
            <a:r>
              <a:rPr lang="en">
                <a:latin typeface="Open Sans"/>
                <a:ea typeface="Open Sans"/>
                <a:cs typeface="Open Sans"/>
                <a:sym typeface="Open Sans"/>
              </a:rPr>
              <a:t>Boxplots suggest that median </a:t>
            </a:r>
            <a:r>
              <a:rPr b="1" lang="en">
                <a:latin typeface="Open Sans"/>
                <a:ea typeface="Open Sans"/>
                <a:cs typeface="Open Sans"/>
                <a:sym typeface="Open Sans"/>
              </a:rPr>
              <a:t>road length </a:t>
            </a:r>
            <a:r>
              <a:rPr b="1" lang="en">
                <a:latin typeface="Open Sans"/>
                <a:ea typeface="Open Sans"/>
                <a:cs typeface="Open Sans"/>
                <a:sym typeface="Open Sans"/>
              </a:rPr>
              <a:t>is slightly higher for severe cases</a:t>
            </a:r>
            <a:r>
              <a:rPr lang="en">
                <a:latin typeface="Open Sans"/>
                <a:ea typeface="Open Sans"/>
                <a:cs typeface="Open Sans"/>
                <a:sym typeface="Open Sans"/>
              </a:rPr>
              <a:t>. </a:t>
            </a:r>
            <a:endParaRPr>
              <a:latin typeface="Open Sans"/>
              <a:ea typeface="Open Sans"/>
              <a:cs typeface="Open Sans"/>
              <a:sym typeface="Open Sans"/>
            </a:endParaRPr>
          </a:p>
          <a:p>
            <a:pPr indent="0" lvl="0" marL="457200" rtl="0" algn="l">
              <a:spcBef>
                <a:spcPts val="0"/>
              </a:spcBef>
              <a:spcAft>
                <a:spcPts val="0"/>
              </a:spcAft>
              <a:buNone/>
            </a:pPr>
            <a:r>
              <a:t/>
            </a:r>
            <a:endParaRPr b="1">
              <a:latin typeface="Open Sans"/>
              <a:ea typeface="Open Sans"/>
              <a:cs typeface="Open Sans"/>
              <a:sym typeface="Open Sans"/>
            </a:endParaRPr>
          </a:p>
          <a:p>
            <a:pPr indent="-317500" lvl="0" marL="457200" rtl="0" algn="l">
              <a:spcBef>
                <a:spcPts val="0"/>
              </a:spcBef>
              <a:spcAft>
                <a:spcPts val="0"/>
              </a:spcAft>
              <a:buSzPts val="1400"/>
              <a:buFont typeface="Open Sans"/>
              <a:buChar char="●"/>
            </a:pPr>
            <a:r>
              <a:rPr lang="en">
                <a:latin typeface="Open Sans"/>
                <a:ea typeface="Open Sans"/>
                <a:cs typeface="Open Sans"/>
                <a:sym typeface="Open Sans"/>
              </a:rPr>
              <a:t>Hypothesis testing indicates that the </a:t>
            </a:r>
            <a:r>
              <a:rPr b="1" lang="en">
                <a:latin typeface="Open Sans"/>
                <a:ea typeface="Open Sans"/>
                <a:cs typeface="Open Sans"/>
                <a:sym typeface="Open Sans"/>
              </a:rPr>
              <a:t>probability of observing the actual difference in mean road length between severe and non-severe cases is not significant</a:t>
            </a:r>
            <a:r>
              <a:rPr lang="en">
                <a:latin typeface="Open Sans"/>
                <a:ea typeface="Open Sans"/>
                <a:cs typeface="Open Sans"/>
                <a:sym typeface="Open Sans"/>
              </a:rPr>
              <a:t> (p-value &gt; 0.05)</a:t>
            </a:r>
            <a:endParaRPr>
              <a:latin typeface="Open Sans"/>
              <a:ea typeface="Open Sans"/>
              <a:cs typeface="Open Sans"/>
              <a:sym typeface="Open Sans"/>
            </a:endParaRPr>
          </a:p>
        </p:txBody>
      </p:sp>
      <p:pic>
        <p:nvPicPr>
          <p:cNvPr id="216" name="Google Shape;216;p33"/>
          <p:cNvPicPr preferRelativeResize="0"/>
          <p:nvPr/>
        </p:nvPicPr>
        <p:blipFill>
          <a:blip r:embed="rId3">
            <a:alphaModFix/>
          </a:blip>
          <a:stretch>
            <a:fillRect/>
          </a:stretch>
        </p:blipFill>
        <p:spPr>
          <a:xfrm>
            <a:off x="3620925" y="1968195"/>
            <a:ext cx="3933475" cy="2628905"/>
          </a:xfrm>
          <a:prstGeom prst="rect">
            <a:avLst/>
          </a:prstGeom>
          <a:noFill/>
          <a:ln>
            <a:noFill/>
          </a:ln>
        </p:spPr>
      </p:pic>
      <p:pic>
        <p:nvPicPr>
          <p:cNvPr id="217" name="Google Shape;217;p33"/>
          <p:cNvPicPr preferRelativeResize="0"/>
          <p:nvPr/>
        </p:nvPicPr>
        <p:blipFill>
          <a:blip r:embed="rId4">
            <a:alphaModFix/>
          </a:blip>
          <a:stretch>
            <a:fillRect/>
          </a:stretch>
        </p:blipFill>
        <p:spPr>
          <a:xfrm>
            <a:off x="152400" y="1968200"/>
            <a:ext cx="3392325" cy="2969772"/>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1" name="Shape 221"/>
        <p:cNvGrpSpPr/>
        <p:nvPr/>
      </p:nvGrpSpPr>
      <p:grpSpPr>
        <a:xfrm>
          <a:off x="0" y="0"/>
          <a:ext cx="0" cy="0"/>
          <a:chOff x="0" y="0"/>
          <a:chExt cx="0" cy="0"/>
        </a:xfrm>
      </p:grpSpPr>
      <p:sp>
        <p:nvSpPr>
          <p:cNvPr id="222" name="Google Shape;222;p34"/>
          <p:cNvSpPr txBox="1"/>
          <p:nvPr/>
        </p:nvSpPr>
        <p:spPr>
          <a:xfrm>
            <a:off x="7630600" y="1965600"/>
            <a:ext cx="1457100" cy="2946900"/>
          </a:xfrm>
          <a:prstGeom prst="rect">
            <a:avLst/>
          </a:prstGeom>
          <a:solidFill>
            <a:srgbClr val="FCE5CD"/>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u="sng">
                <a:latin typeface="Open Sans"/>
                <a:ea typeface="Open Sans"/>
                <a:cs typeface="Open Sans"/>
                <a:sym typeface="Open Sans"/>
              </a:rPr>
              <a:t>Stats</a:t>
            </a:r>
            <a:endParaRPr b="1" sz="1800" u="sng">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a:p>
            <a:pPr indent="0" lvl="0" marL="0" rtl="0" algn="l">
              <a:spcBef>
                <a:spcPts val="0"/>
              </a:spcBef>
              <a:spcAft>
                <a:spcPts val="0"/>
              </a:spcAft>
              <a:buNone/>
            </a:pPr>
            <a:r>
              <a:rPr lang="en">
                <a:latin typeface="Open Sans"/>
                <a:ea typeface="Open Sans"/>
                <a:cs typeface="Open Sans"/>
                <a:sym typeface="Open Sans"/>
              </a:rPr>
              <a:t>Obs diff mean: 2.212</a:t>
            </a:r>
            <a:endParaRPr>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a:p>
            <a:pPr indent="0" lvl="0" marL="0" rtl="0" algn="l">
              <a:spcBef>
                <a:spcPts val="0"/>
              </a:spcBef>
              <a:spcAft>
                <a:spcPts val="0"/>
              </a:spcAft>
              <a:buNone/>
            </a:pPr>
            <a:r>
              <a:rPr lang="en">
                <a:latin typeface="Open Sans"/>
                <a:ea typeface="Open Sans"/>
                <a:cs typeface="Open Sans"/>
                <a:sym typeface="Open Sans"/>
              </a:rPr>
              <a:t>95% CI: -0.0601, 0.0597</a:t>
            </a:r>
            <a:endParaRPr>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a:p>
            <a:pPr indent="0" lvl="0" marL="0" rtl="0" algn="l">
              <a:spcBef>
                <a:spcPts val="0"/>
              </a:spcBef>
              <a:spcAft>
                <a:spcPts val="0"/>
              </a:spcAft>
              <a:buNone/>
            </a:pPr>
            <a:r>
              <a:rPr lang="en">
                <a:latin typeface="Open Sans"/>
                <a:ea typeface="Open Sans"/>
                <a:cs typeface="Open Sans"/>
                <a:sym typeface="Open Sans"/>
              </a:rPr>
              <a:t>Significance level: 5% (0.05)</a:t>
            </a:r>
            <a:endParaRPr>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a:p>
            <a:pPr indent="0" lvl="0" marL="0" rtl="0" algn="l">
              <a:spcBef>
                <a:spcPts val="0"/>
              </a:spcBef>
              <a:spcAft>
                <a:spcPts val="0"/>
              </a:spcAft>
              <a:buNone/>
            </a:pPr>
            <a:r>
              <a:rPr lang="en">
                <a:solidFill>
                  <a:srgbClr val="FF0000"/>
                </a:solidFill>
                <a:latin typeface="Open Sans"/>
                <a:ea typeface="Open Sans"/>
                <a:cs typeface="Open Sans"/>
                <a:sym typeface="Open Sans"/>
              </a:rPr>
              <a:t>P-value: 8.788e-6</a:t>
            </a:r>
            <a:endParaRPr>
              <a:solidFill>
                <a:srgbClr val="FF0000"/>
              </a:solidFill>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p:txBody>
      </p:sp>
      <p:sp>
        <p:nvSpPr>
          <p:cNvPr id="223" name="Google Shape;223;p34"/>
          <p:cNvSpPr txBox="1"/>
          <p:nvPr/>
        </p:nvSpPr>
        <p:spPr>
          <a:xfrm>
            <a:off x="56400" y="78200"/>
            <a:ext cx="9031200" cy="173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Open Sans"/>
                <a:ea typeface="Open Sans"/>
                <a:cs typeface="Open Sans"/>
                <a:sym typeface="Open Sans"/>
              </a:rPr>
              <a:t>Key Findings (Road Congestion vs Severity)</a:t>
            </a:r>
            <a:endParaRPr sz="2400">
              <a:latin typeface="Open Sans"/>
              <a:ea typeface="Open Sans"/>
              <a:cs typeface="Open Sans"/>
              <a:sym typeface="Open Sans"/>
            </a:endParaRPr>
          </a:p>
          <a:p>
            <a:pPr indent="0" lvl="0" marL="0" rtl="0" algn="l">
              <a:lnSpc>
                <a:spcPct val="50000"/>
              </a:lnSpc>
              <a:spcBef>
                <a:spcPts val="0"/>
              </a:spcBef>
              <a:spcAft>
                <a:spcPts val="0"/>
              </a:spcAft>
              <a:buNone/>
            </a:pPr>
            <a:r>
              <a:t/>
            </a:r>
            <a:endParaRPr sz="2400">
              <a:latin typeface="Open Sans"/>
              <a:ea typeface="Open Sans"/>
              <a:cs typeface="Open Sans"/>
              <a:sym typeface="Open Sans"/>
            </a:endParaRPr>
          </a:p>
          <a:p>
            <a:pPr indent="-317500" lvl="0" marL="457200" rtl="0" algn="l">
              <a:spcBef>
                <a:spcPts val="0"/>
              </a:spcBef>
              <a:spcAft>
                <a:spcPts val="0"/>
              </a:spcAft>
              <a:buSzPts val="1400"/>
              <a:buFont typeface="Open Sans"/>
              <a:buChar char="●"/>
            </a:pPr>
            <a:r>
              <a:rPr lang="en">
                <a:latin typeface="Open Sans"/>
                <a:ea typeface="Open Sans"/>
                <a:cs typeface="Open Sans"/>
                <a:sym typeface="Open Sans"/>
              </a:rPr>
              <a:t>Boxplots suggest that median </a:t>
            </a:r>
            <a:r>
              <a:rPr b="1" lang="en">
                <a:latin typeface="Open Sans"/>
                <a:ea typeface="Open Sans"/>
                <a:cs typeface="Open Sans"/>
                <a:sym typeface="Open Sans"/>
              </a:rPr>
              <a:t>road congestion</a:t>
            </a:r>
            <a:r>
              <a:rPr b="1" lang="en">
                <a:latin typeface="Open Sans"/>
                <a:ea typeface="Open Sans"/>
                <a:cs typeface="Open Sans"/>
                <a:sym typeface="Open Sans"/>
              </a:rPr>
              <a:t> is slightly higher for severe cases</a:t>
            </a:r>
            <a:r>
              <a:rPr lang="en">
                <a:latin typeface="Open Sans"/>
                <a:ea typeface="Open Sans"/>
                <a:cs typeface="Open Sans"/>
                <a:sym typeface="Open Sans"/>
              </a:rPr>
              <a:t>. </a:t>
            </a:r>
            <a:endParaRPr>
              <a:latin typeface="Open Sans"/>
              <a:ea typeface="Open Sans"/>
              <a:cs typeface="Open Sans"/>
              <a:sym typeface="Open Sans"/>
            </a:endParaRPr>
          </a:p>
          <a:p>
            <a:pPr indent="0" lvl="0" marL="457200" rtl="0" algn="l">
              <a:spcBef>
                <a:spcPts val="0"/>
              </a:spcBef>
              <a:spcAft>
                <a:spcPts val="0"/>
              </a:spcAft>
              <a:buNone/>
            </a:pPr>
            <a:r>
              <a:t/>
            </a:r>
            <a:endParaRPr b="1">
              <a:latin typeface="Open Sans"/>
              <a:ea typeface="Open Sans"/>
              <a:cs typeface="Open Sans"/>
              <a:sym typeface="Open Sans"/>
            </a:endParaRPr>
          </a:p>
          <a:p>
            <a:pPr indent="-317500" lvl="0" marL="457200" rtl="0" algn="l">
              <a:spcBef>
                <a:spcPts val="0"/>
              </a:spcBef>
              <a:spcAft>
                <a:spcPts val="0"/>
              </a:spcAft>
              <a:buSzPts val="1400"/>
              <a:buFont typeface="Open Sans"/>
              <a:buChar char="●"/>
            </a:pPr>
            <a:r>
              <a:rPr lang="en">
                <a:latin typeface="Open Sans"/>
                <a:ea typeface="Open Sans"/>
                <a:cs typeface="Open Sans"/>
                <a:sym typeface="Open Sans"/>
              </a:rPr>
              <a:t>Hypothesis testing indicates that the </a:t>
            </a:r>
            <a:r>
              <a:rPr b="1" lang="en">
                <a:latin typeface="Open Sans"/>
                <a:ea typeface="Open Sans"/>
                <a:cs typeface="Open Sans"/>
                <a:sym typeface="Open Sans"/>
              </a:rPr>
              <a:t>probability of observing the actual difference in mean road congestion between severe and non-severe cases is significant</a:t>
            </a:r>
            <a:r>
              <a:rPr lang="en">
                <a:latin typeface="Open Sans"/>
                <a:ea typeface="Open Sans"/>
                <a:cs typeface="Open Sans"/>
                <a:sym typeface="Open Sans"/>
              </a:rPr>
              <a:t>. </a:t>
            </a:r>
            <a:endParaRPr>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p:txBody>
      </p:sp>
      <p:pic>
        <p:nvPicPr>
          <p:cNvPr id="224" name="Google Shape;224;p34"/>
          <p:cNvPicPr preferRelativeResize="0"/>
          <p:nvPr/>
        </p:nvPicPr>
        <p:blipFill>
          <a:blip r:embed="rId3">
            <a:alphaModFix/>
          </a:blip>
          <a:stretch>
            <a:fillRect/>
          </a:stretch>
        </p:blipFill>
        <p:spPr>
          <a:xfrm>
            <a:off x="3682850" y="1968200"/>
            <a:ext cx="3871675" cy="2536600"/>
          </a:xfrm>
          <a:prstGeom prst="rect">
            <a:avLst/>
          </a:prstGeom>
          <a:noFill/>
          <a:ln>
            <a:noFill/>
          </a:ln>
        </p:spPr>
      </p:pic>
      <p:pic>
        <p:nvPicPr>
          <p:cNvPr id="225" name="Google Shape;225;p34"/>
          <p:cNvPicPr preferRelativeResize="0"/>
          <p:nvPr/>
        </p:nvPicPr>
        <p:blipFill rotWithShape="1">
          <a:blip r:embed="rId4">
            <a:alphaModFix/>
          </a:blip>
          <a:srcRect b="0" l="50826" r="0" t="0"/>
          <a:stretch/>
        </p:blipFill>
        <p:spPr>
          <a:xfrm>
            <a:off x="48525" y="1965600"/>
            <a:ext cx="3656906" cy="28137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9" name="Shape 229"/>
        <p:cNvGrpSpPr/>
        <p:nvPr/>
      </p:nvGrpSpPr>
      <p:grpSpPr>
        <a:xfrm>
          <a:off x="0" y="0"/>
          <a:ext cx="0" cy="0"/>
          <a:chOff x="0" y="0"/>
          <a:chExt cx="0" cy="0"/>
        </a:xfrm>
      </p:grpSpPr>
      <p:sp>
        <p:nvSpPr>
          <p:cNvPr id="230" name="Google Shape;230;p35"/>
          <p:cNvSpPr txBox="1"/>
          <p:nvPr>
            <p:ph type="title"/>
          </p:nvPr>
        </p:nvSpPr>
        <p:spPr>
          <a:xfrm>
            <a:off x="243275" y="1450050"/>
            <a:ext cx="4045200" cy="1786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Modeling and Evaluation</a:t>
            </a:r>
            <a:endParaRPr/>
          </a:p>
        </p:txBody>
      </p:sp>
      <p:pic>
        <p:nvPicPr>
          <p:cNvPr id="231" name="Google Shape;231;p35"/>
          <p:cNvPicPr preferRelativeResize="0"/>
          <p:nvPr/>
        </p:nvPicPr>
        <p:blipFill rotWithShape="1">
          <a:blip r:embed="rId3">
            <a:alphaModFix/>
          </a:blip>
          <a:srcRect b="0" l="30616" r="23275" t="0"/>
          <a:stretch/>
        </p:blipFill>
        <p:spPr>
          <a:xfrm>
            <a:off x="4572000" y="0"/>
            <a:ext cx="4572000" cy="51435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5" name="Shape 235"/>
        <p:cNvGrpSpPr/>
        <p:nvPr/>
      </p:nvGrpSpPr>
      <p:grpSpPr>
        <a:xfrm>
          <a:off x="0" y="0"/>
          <a:ext cx="0" cy="0"/>
          <a:chOff x="0" y="0"/>
          <a:chExt cx="0" cy="0"/>
        </a:xfrm>
      </p:grpSpPr>
      <p:sp>
        <p:nvSpPr>
          <p:cNvPr id="236" name="Google Shape;236;p36"/>
          <p:cNvSpPr txBox="1"/>
          <p:nvPr>
            <p:ph type="title"/>
          </p:nvPr>
        </p:nvSpPr>
        <p:spPr>
          <a:xfrm>
            <a:off x="120825" y="-57500"/>
            <a:ext cx="8520600" cy="831300"/>
          </a:xfrm>
          <a:prstGeom prst="rect">
            <a:avLst/>
          </a:prstGeom>
        </p:spPr>
        <p:txBody>
          <a:bodyPr anchorCtr="0" anchor="b" bIns="91425" lIns="91425" spcFirstLastPara="1" rIns="91425" wrap="square" tIns="91425">
            <a:noAutofit/>
          </a:bodyPr>
          <a:lstStyle/>
          <a:p>
            <a:pPr indent="0" lvl="0" marL="0" rtl="0" algn="l">
              <a:lnSpc>
                <a:spcPct val="20000"/>
              </a:lnSpc>
              <a:spcBef>
                <a:spcPts val="0"/>
              </a:spcBef>
              <a:spcAft>
                <a:spcPts val="0"/>
              </a:spcAft>
              <a:buNone/>
            </a:pPr>
            <a:r>
              <a:rPr lang="en" sz="3600">
                <a:latin typeface="Open Sans"/>
                <a:ea typeface="Open Sans"/>
                <a:cs typeface="Open Sans"/>
                <a:sym typeface="Open Sans"/>
              </a:rPr>
              <a:t>Process</a:t>
            </a:r>
            <a:endParaRPr sz="3600">
              <a:latin typeface="Open Sans"/>
              <a:ea typeface="Open Sans"/>
              <a:cs typeface="Open Sans"/>
              <a:sym typeface="Open Sans"/>
            </a:endParaRPr>
          </a:p>
        </p:txBody>
      </p:sp>
      <p:sp>
        <p:nvSpPr>
          <p:cNvPr id="237" name="Google Shape;237;p36"/>
          <p:cNvSpPr txBox="1"/>
          <p:nvPr>
            <p:ph idx="1" type="body"/>
          </p:nvPr>
        </p:nvSpPr>
        <p:spPr>
          <a:xfrm>
            <a:off x="793925" y="1068000"/>
            <a:ext cx="2029200" cy="492300"/>
          </a:xfrm>
          <a:prstGeom prst="rect">
            <a:avLst/>
          </a:prstGeom>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1600"/>
              </a:spcAft>
              <a:buNone/>
            </a:pPr>
            <a:r>
              <a:rPr lang="en"/>
              <a:t>Feature Selection</a:t>
            </a:r>
            <a:endParaRPr/>
          </a:p>
        </p:txBody>
      </p:sp>
      <p:sp>
        <p:nvSpPr>
          <p:cNvPr id="238" name="Google Shape;238;p36"/>
          <p:cNvSpPr txBox="1"/>
          <p:nvPr>
            <p:ph idx="1" type="body"/>
          </p:nvPr>
        </p:nvSpPr>
        <p:spPr>
          <a:xfrm>
            <a:off x="3349450" y="825747"/>
            <a:ext cx="2268600" cy="976800"/>
          </a:xfrm>
          <a:prstGeom prst="rect">
            <a:avLst/>
          </a:prstGeom>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t>Pre-processing</a:t>
            </a:r>
            <a:endParaRPr/>
          </a:p>
          <a:p>
            <a:pPr indent="-317500" lvl="0" marL="457200" rtl="0" algn="l">
              <a:spcBef>
                <a:spcPts val="0"/>
              </a:spcBef>
              <a:spcAft>
                <a:spcPts val="0"/>
              </a:spcAft>
              <a:buSzPts val="1400"/>
              <a:buChar char="●"/>
            </a:pPr>
            <a:r>
              <a:rPr i="1" lang="en" sz="1400"/>
              <a:t>Label encoding</a:t>
            </a:r>
            <a:endParaRPr i="1" sz="1400"/>
          </a:p>
          <a:p>
            <a:pPr indent="-317500" lvl="0" marL="457200" rtl="0" algn="l">
              <a:spcBef>
                <a:spcPts val="0"/>
              </a:spcBef>
              <a:spcAft>
                <a:spcPts val="0"/>
              </a:spcAft>
              <a:buSzPts val="1400"/>
              <a:buChar char="●"/>
            </a:pPr>
            <a:r>
              <a:rPr i="1" lang="en" sz="1400"/>
              <a:t>Feature scaling</a:t>
            </a:r>
            <a:endParaRPr i="1" sz="1400"/>
          </a:p>
        </p:txBody>
      </p:sp>
      <p:sp>
        <p:nvSpPr>
          <p:cNvPr id="239" name="Google Shape;239;p36"/>
          <p:cNvSpPr txBox="1"/>
          <p:nvPr>
            <p:ph idx="1" type="body"/>
          </p:nvPr>
        </p:nvSpPr>
        <p:spPr>
          <a:xfrm>
            <a:off x="6144375" y="1067988"/>
            <a:ext cx="2029200" cy="492300"/>
          </a:xfrm>
          <a:prstGeom prst="rect">
            <a:avLst/>
          </a:prstGeom>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1600"/>
              </a:spcAft>
              <a:buNone/>
            </a:pPr>
            <a:r>
              <a:rPr lang="en"/>
              <a:t>Train test split</a:t>
            </a:r>
            <a:endParaRPr/>
          </a:p>
        </p:txBody>
      </p:sp>
      <p:sp>
        <p:nvSpPr>
          <p:cNvPr id="240" name="Google Shape;240;p36"/>
          <p:cNvSpPr txBox="1"/>
          <p:nvPr>
            <p:ph idx="1" type="body"/>
          </p:nvPr>
        </p:nvSpPr>
        <p:spPr>
          <a:xfrm>
            <a:off x="1836500" y="2188113"/>
            <a:ext cx="2029200" cy="1240500"/>
          </a:xfrm>
          <a:prstGeom prst="rect">
            <a:avLst/>
          </a:prstGeom>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t>Hyperparameter Tuning</a:t>
            </a:r>
            <a:endParaRPr/>
          </a:p>
          <a:p>
            <a:pPr indent="-317500" lvl="0" marL="457200" rtl="0" algn="l">
              <a:spcBef>
                <a:spcPts val="0"/>
              </a:spcBef>
              <a:spcAft>
                <a:spcPts val="0"/>
              </a:spcAft>
              <a:buSzPts val="1400"/>
              <a:buChar char="●"/>
            </a:pPr>
            <a:r>
              <a:rPr i="1" lang="en" sz="1400"/>
              <a:t>Grid Search</a:t>
            </a:r>
            <a:endParaRPr i="1" sz="1400"/>
          </a:p>
          <a:p>
            <a:pPr indent="-317500" lvl="0" marL="457200" rtl="0" algn="l">
              <a:spcBef>
                <a:spcPts val="0"/>
              </a:spcBef>
              <a:spcAft>
                <a:spcPts val="0"/>
              </a:spcAft>
              <a:buSzPts val="1400"/>
              <a:buChar char="●"/>
            </a:pPr>
            <a:r>
              <a:rPr i="1" lang="en" sz="1400"/>
              <a:t>Cross Validation</a:t>
            </a:r>
            <a:endParaRPr i="1" sz="1400"/>
          </a:p>
        </p:txBody>
      </p:sp>
      <p:sp>
        <p:nvSpPr>
          <p:cNvPr id="241" name="Google Shape;241;p36"/>
          <p:cNvSpPr txBox="1"/>
          <p:nvPr>
            <p:ph idx="1" type="body"/>
          </p:nvPr>
        </p:nvSpPr>
        <p:spPr>
          <a:xfrm>
            <a:off x="188925" y="3969438"/>
            <a:ext cx="2029200" cy="753300"/>
          </a:xfrm>
          <a:prstGeom prst="rect">
            <a:avLst/>
          </a:prstGeom>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1600"/>
              </a:spcAft>
              <a:buNone/>
            </a:pPr>
            <a:r>
              <a:rPr lang="en"/>
              <a:t>Tuning ROC AUC Threshold</a:t>
            </a:r>
            <a:endParaRPr/>
          </a:p>
        </p:txBody>
      </p:sp>
      <p:sp>
        <p:nvSpPr>
          <p:cNvPr id="242" name="Google Shape;242;p36"/>
          <p:cNvSpPr txBox="1"/>
          <p:nvPr>
            <p:ph idx="1" type="body"/>
          </p:nvPr>
        </p:nvSpPr>
        <p:spPr>
          <a:xfrm>
            <a:off x="5293725" y="2195388"/>
            <a:ext cx="2153400" cy="1240500"/>
          </a:xfrm>
          <a:prstGeom prst="rect">
            <a:avLst/>
          </a:prstGeom>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t>Model Selection</a:t>
            </a:r>
            <a:endParaRPr/>
          </a:p>
          <a:p>
            <a:pPr indent="-317500" lvl="0" marL="457200" rtl="0" algn="l">
              <a:spcBef>
                <a:spcPts val="0"/>
              </a:spcBef>
              <a:spcAft>
                <a:spcPts val="0"/>
              </a:spcAft>
              <a:buClr>
                <a:srgbClr val="FF0000"/>
              </a:buClr>
              <a:buSzPts val="1400"/>
              <a:buChar char="●"/>
            </a:pPr>
            <a:r>
              <a:rPr i="1" lang="en" sz="1400">
                <a:solidFill>
                  <a:srgbClr val="FF0000"/>
                </a:solidFill>
              </a:rPr>
              <a:t>LightGBM</a:t>
            </a:r>
            <a:endParaRPr i="1" sz="1400">
              <a:solidFill>
                <a:srgbClr val="FF0000"/>
              </a:solidFill>
            </a:endParaRPr>
          </a:p>
          <a:p>
            <a:pPr indent="-317500" lvl="0" marL="457200" rtl="0" algn="l">
              <a:spcBef>
                <a:spcPts val="0"/>
              </a:spcBef>
              <a:spcAft>
                <a:spcPts val="0"/>
              </a:spcAft>
              <a:buSzPts val="1400"/>
              <a:buChar char="●"/>
            </a:pPr>
            <a:r>
              <a:rPr i="1" lang="en" sz="1400"/>
              <a:t>Logistic Regression</a:t>
            </a:r>
            <a:endParaRPr i="1" sz="1400"/>
          </a:p>
          <a:p>
            <a:pPr indent="-317500" lvl="0" marL="457200" rtl="0" algn="l">
              <a:spcBef>
                <a:spcPts val="0"/>
              </a:spcBef>
              <a:spcAft>
                <a:spcPts val="0"/>
              </a:spcAft>
              <a:buSzPts val="1400"/>
              <a:buChar char="●"/>
            </a:pPr>
            <a:r>
              <a:rPr i="1" lang="en" sz="1400"/>
              <a:t>Random Forest</a:t>
            </a:r>
            <a:endParaRPr i="1" sz="1400"/>
          </a:p>
        </p:txBody>
      </p:sp>
      <p:sp>
        <p:nvSpPr>
          <p:cNvPr id="243" name="Google Shape;243;p36"/>
          <p:cNvSpPr txBox="1"/>
          <p:nvPr>
            <p:ph idx="1" type="body"/>
          </p:nvPr>
        </p:nvSpPr>
        <p:spPr>
          <a:xfrm>
            <a:off x="2743125" y="3828750"/>
            <a:ext cx="3673200" cy="1034700"/>
          </a:xfrm>
          <a:prstGeom prst="rect">
            <a:avLst/>
          </a:prstGeom>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t>Model Evaluation</a:t>
            </a:r>
            <a:endParaRPr/>
          </a:p>
          <a:p>
            <a:pPr indent="-317500" lvl="0" marL="457200" rtl="0" algn="l">
              <a:spcBef>
                <a:spcPts val="0"/>
              </a:spcBef>
              <a:spcAft>
                <a:spcPts val="0"/>
              </a:spcAft>
              <a:buSzPts val="1400"/>
              <a:buChar char="●"/>
            </a:pPr>
            <a:r>
              <a:rPr i="1" lang="en" sz="1400"/>
              <a:t>ROC AUC, Accuracy, Misclassification</a:t>
            </a:r>
            <a:endParaRPr i="1" sz="1400"/>
          </a:p>
          <a:p>
            <a:pPr indent="-317500" lvl="0" marL="457200" rtl="0" algn="l">
              <a:spcBef>
                <a:spcPts val="0"/>
              </a:spcBef>
              <a:spcAft>
                <a:spcPts val="0"/>
              </a:spcAft>
              <a:buSzPts val="1400"/>
              <a:buChar char="●"/>
            </a:pPr>
            <a:r>
              <a:rPr i="1" lang="en" sz="1400"/>
              <a:t>Confusion Matrix</a:t>
            </a:r>
            <a:endParaRPr i="1" sz="1400"/>
          </a:p>
        </p:txBody>
      </p:sp>
      <p:cxnSp>
        <p:nvCxnSpPr>
          <p:cNvPr id="244" name="Google Shape;244;p36"/>
          <p:cNvCxnSpPr>
            <a:stCxn id="237" idx="3"/>
            <a:endCxn id="238" idx="1"/>
          </p:cNvCxnSpPr>
          <p:nvPr/>
        </p:nvCxnSpPr>
        <p:spPr>
          <a:xfrm>
            <a:off x="2823125" y="1314150"/>
            <a:ext cx="526200" cy="0"/>
          </a:xfrm>
          <a:prstGeom prst="straightConnector1">
            <a:avLst/>
          </a:prstGeom>
          <a:noFill/>
          <a:ln cap="flat" cmpd="sng" w="9525">
            <a:solidFill>
              <a:schemeClr val="dk2"/>
            </a:solidFill>
            <a:prstDash val="solid"/>
            <a:round/>
            <a:headEnd len="med" w="med" type="none"/>
            <a:tailEnd len="med" w="med" type="none"/>
          </a:ln>
        </p:spPr>
      </p:cxnSp>
      <p:cxnSp>
        <p:nvCxnSpPr>
          <p:cNvPr id="245" name="Google Shape;245;p36"/>
          <p:cNvCxnSpPr>
            <a:stCxn id="237" idx="3"/>
            <a:endCxn id="238" idx="1"/>
          </p:cNvCxnSpPr>
          <p:nvPr/>
        </p:nvCxnSpPr>
        <p:spPr>
          <a:xfrm>
            <a:off x="2823125" y="1314150"/>
            <a:ext cx="526200" cy="0"/>
          </a:xfrm>
          <a:prstGeom prst="straightConnector1">
            <a:avLst/>
          </a:prstGeom>
          <a:noFill/>
          <a:ln cap="flat" cmpd="sng" w="19050">
            <a:solidFill>
              <a:schemeClr val="dk2"/>
            </a:solidFill>
            <a:prstDash val="solid"/>
            <a:round/>
            <a:headEnd len="med" w="med" type="none"/>
            <a:tailEnd len="med" w="med" type="triangle"/>
          </a:ln>
        </p:spPr>
      </p:cxnSp>
      <p:cxnSp>
        <p:nvCxnSpPr>
          <p:cNvPr id="246" name="Google Shape;246;p36"/>
          <p:cNvCxnSpPr>
            <a:stCxn id="238" idx="3"/>
            <a:endCxn id="239" idx="1"/>
          </p:cNvCxnSpPr>
          <p:nvPr/>
        </p:nvCxnSpPr>
        <p:spPr>
          <a:xfrm>
            <a:off x="5618050" y="1314147"/>
            <a:ext cx="526200" cy="0"/>
          </a:xfrm>
          <a:prstGeom prst="straightConnector1">
            <a:avLst/>
          </a:prstGeom>
          <a:noFill/>
          <a:ln cap="flat" cmpd="sng" w="19050">
            <a:solidFill>
              <a:schemeClr val="dk2"/>
            </a:solidFill>
            <a:prstDash val="solid"/>
            <a:round/>
            <a:headEnd len="med" w="med" type="none"/>
            <a:tailEnd len="med" w="med" type="triangle"/>
          </a:ln>
        </p:spPr>
      </p:cxnSp>
      <p:cxnSp>
        <p:nvCxnSpPr>
          <p:cNvPr id="247" name="Google Shape;247;p36"/>
          <p:cNvCxnSpPr>
            <a:stCxn id="239" idx="2"/>
            <a:endCxn id="242" idx="0"/>
          </p:cNvCxnSpPr>
          <p:nvPr/>
        </p:nvCxnSpPr>
        <p:spPr>
          <a:xfrm flipH="1">
            <a:off x="6370275" y="1560288"/>
            <a:ext cx="788700" cy="635100"/>
          </a:xfrm>
          <a:prstGeom prst="straightConnector1">
            <a:avLst/>
          </a:prstGeom>
          <a:noFill/>
          <a:ln cap="flat" cmpd="sng" w="19050">
            <a:solidFill>
              <a:schemeClr val="dk2"/>
            </a:solidFill>
            <a:prstDash val="solid"/>
            <a:round/>
            <a:headEnd len="med" w="med" type="none"/>
            <a:tailEnd len="med" w="med" type="triangle"/>
          </a:ln>
        </p:spPr>
      </p:cxnSp>
      <p:cxnSp>
        <p:nvCxnSpPr>
          <p:cNvPr id="248" name="Google Shape;248;p36"/>
          <p:cNvCxnSpPr>
            <a:stCxn id="242" idx="1"/>
            <a:endCxn id="240" idx="3"/>
          </p:cNvCxnSpPr>
          <p:nvPr/>
        </p:nvCxnSpPr>
        <p:spPr>
          <a:xfrm rot="10800000">
            <a:off x="3865725" y="2808438"/>
            <a:ext cx="1428000" cy="7200"/>
          </a:xfrm>
          <a:prstGeom prst="straightConnector1">
            <a:avLst/>
          </a:prstGeom>
          <a:noFill/>
          <a:ln cap="flat" cmpd="sng" w="9525">
            <a:solidFill>
              <a:schemeClr val="dk2"/>
            </a:solidFill>
            <a:prstDash val="solid"/>
            <a:round/>
            <a:headEnd len="med" w="med" type="none"/>
            <a:tailEnd len="med" w="med" type="triangle"/>
          </a:ln>
        </p:spPr>
      </p:cxnSp>
      <p:cxnSp>
        <p:nvCxnSpPr>
          <p:cNvPr id="249" name="Google Shape;249;p36"/>
          <p:cNvCxnSpPr>
            <a:stCxn id="240" idx="3"/>
            <a:endCxn id="242" idx="1"/>
          </p:cNvCxnSpPr>
          <p:nvPr/>
        </p:nvCxnSpPr>
        <p:spPr>
          <a:xfrm>
            <a:off x="3865700" y="2808363"/>
            <a:ext cx="1428000" cy="7200"/>
          </a:xfrm>
          <a:prstGeom prst="straightConnector1">
            <a:avLst/>
          </a:prstGeom>
          <a:noFill/>
          <a:ln cap="flat" cmpd="sng" w="19050">
            <a:solidFill>
              <a:schemeClr val="dk2"/>
            </a:solidFill>
            <a:prstDash val="solid"/>
            <a:round/>
            <a:headEnd len="med" w="med" type="none"/>
            <a:tailEnd len="med" w="med" type="triangle"/>
          </a:ln>
        </p:spPr>
      </p:cxnSp>
      <p:cxnSp>
        <p:nvCxnSpPr>
          <p:cNvPr id="250" name="Google Shape;250;p36"/>
          <p:cNvCxnSpPr>
            <a:stCxn id="242" idx="2"/>
            <a:endCxn id="243" idx="0"/>
          </p:cNvCxnSpPr>
          <p:nvPr/>
        </p:nvCxnSpPr>
        <p:spPr>
          <a:xfrm flipH="1">
            <a:off x="4579725" y="3435888"/>
            <a:ext cx="1790700" cy="393000"/>
          </a:xfrm>
          <a:prstGeom prst="straightConnector1">
            <a:avLst/>
          </a:prstGeom>
          <a:noFill/>
          <a:ln cap="flat" cmpd="sng" w="9525">
            <a:solidFill>
              <a:schemeClr val="dk2"/>
            </a:solidFill>
            <a:prstDash val="solid"/>
            <a:round/>
            <a:headEnd len="med" w="med" type="none"/>
            <a:tailEnd len="med" w="med" type="triangle"/>
          </a:ln>
        </p:spPr>
      </p:cxnSp>
      <p:cxnSp>
        <p:nvCxnSpPr>
          <p:cNvPr id="251" name="Google Shape;251;p36"/>
          <p:cNvCxnSpPr>
            <a:stCxn id="243" idx="0"/>
            <a:endCxn id="240" idx="2"/>
          </p:cNvCxnSpPr>
          <p:nvPr/>
        </p:nvCxnSpPr>
        <p:spPr>
          <a:xfrm rot="10800000">
            <a:off x="2851125" y="3428550"/>
            <a:ext cx="1728600" cy="400200"/>
          </a:xfrm>
          <a:prstGeom prst="straightConnector1">
            <a:avLst/>
          </a:prstGeom>
          <a:noFill/>
          <a:ln cap="flat" cmpd="sng" w="9525">
            <a:solidFill>
              <a:schemeClr val="dk2"/>
            </a:solidFill>
            <a:prstDash val="solid"/>
            <a:round/>
            <a:headEnd len="med" w="med" type="none"/>
            <a:tailEnd len="med" w="med" type="triangle"/>
          </a:ln>
        </p:spPr>
      </p:cxnSp>
      <p:cxnSp>
        <p:nvCxnSpPr>
          <p:cNvPr id="252" name="Google Shape;252;p36"/>
          <p:cNvCxnSpPr>
            <a:stCxn id="240" idx="2"/>
            <a:endCxn id="243" idx="0"/>
          </p:cNvCxnSpPr>
          <p:nvPr/>
        </p:nvCxnSpPr>
        <p:spPr>
          <a:xfrm>
            <a:off x="2851100" y="3428613"/>
            <a:ext cx="1728600" cy="400200"/>
          </a:xfrm>
          <a:prstGeom prst="straightConnector1">
            <a:avLst/>
          </a:prstGeom>
          <a:noFill/>
          <a:ln cap="flat" cmpd="sng" w="19050">
            <a:solidFill>
              <a:schemeClr val="dk2"/>
            </a:solidFill>
            <a:prstDash val="solid"/>
            <a:round/>
            <a:headEnd len="med" w="med" type="none"/>
            <a:tailEnd len="med" w="med" type="triangle"/>
          </a:ln>
        </p:spPr>
      </p:cxnSp>
      <p:cxnSp>
        <p:nvCxnSpPr>
          <p:cNvPr id="253" name="Google Shape;253;p36"/>
          <p:cNvCxnSpPr>
            <a:stCxn id="243" idx="0"/>
            <a:endCxn id="242" idx="2"/>
          </p:cNvCxnSpPr>
          <p:nvPr/>
        </p:nvCxnSpPr>
        <p:spPr>
          <a:xfrm flipH="1" rot="10800000">
            <a:off x="4579725" y="3435750"/>
            <a:ext cx="1790700" cy="393000"/>
          </a:xfrm>
          <a:prstGeom prst="straightConnector1">
            <a:avLst/>
          </a:prstGeom>
          <a:noFill/>
          <a:ln cap="flat" cmpd="sng" w="19050">
            <a:solidFill>
              <a:schemeClr val="dk2"/>
            </a:solidFill>
            <a:prstDash val="solid"/>
            <a:round/>
            <a:headEnd len="med" w="med" type="none"/>
            <a:tailEnd len="med" w="med" type="triangle"/>
          </a:ln>
        </p:spPr>
      </p:cxnSp>
      <p:cxnSp>
        <p:nvCxnSpPr>
          <p:cNvPr id="254" name="Google Shape;254;p36"/>
          <p:cNvCxnSpPr>
            <a:stCxn id="241" idx="3"/>
            <a:endCxn id="243" idx="1"/>
          </p:cNvCxnSpPr>
          <p:nvPr/>
        </p:nvCxnSpPr>
        <p:spPr>
          <a:xfrm>
            <a:off x="2218125" y="4346088"/>
            <a:ext cx="525000" cy="0"/>
          </a:xfrm>
          <a:prstGeom prst="straightConnector1">
            <a:avLst/>
          </a:prstGeom>
          <a:noFill/>
          <a:ln cap="flat" cmpd="sng" w="9525">
            <a:solidFill>
              <a:schemeClr val="dk2"/>
            </a:solidFill>
            <a:prstDash val="solid"/>
            <a:round/>
            <a:headEnd len="med" w="med" type="none"/>
            <a:tailEnd len="med" w="med" type="triangle"/>
          </a:ln>
        </p:spPr>
      </p:cxnSp>
      <p:cxnSp>
        <p:nvCxnSpPr>
          <p:cNvPr id="255" name="Google Shape;255;p36"/>
          <p:cNvCxnSpPr>
            <a:stCxn id="243" idx="1"/>
            <a:endCxn id="241" idx="3"/>
          </p:cNvCxnSpPr>
          <p:nvPr/>
        </p:nvCxnSpPr>
        <p:spPr>
          <a:xfrm rot="10800000">
            <a:off x="2218125" y="4346100"/>
            <a:ext cx="525000" cy="0"/>
          </a:xfrm>
          <a:prstGeom prst="straightConnector1">
            <a:avLst/>
          </a:prstGeom>
          <a:noFill/>
          <a:ln cap="flat" cmpd="sng" w="19050">
            <a:solidFill>
              <a:schemeClr val="dk2"/>
            </a:solidFill>
            <a:prstDash val="solid"/>
            <a:round/>
            <a:headEnd len="med" w="med" type="none"/>
            <a:tailEnd len="med" w="med" type="triangle"/>
          </a:ln>
        </p:spPr>
      </p:cxnSp>
      <p:sp>
        <p:nvSpPr>
          <p:cNvPr id="256" name="Google Shape;256;p36"/>
          <p:cNvSpPr txBox="1"/>
          <p:nvPr>
            <p:ph idx="1" type="body"/>
          </p:nvPr>
        </p:nvSpPr>
        <p:spPr>
          <a:xfrm>
            <a:off x="6941325" y="4099950"/>
            <a:ext cx="1428000" cy="492300"/>
          </a:xfrm>
          <a:prstGeom prst="rect">
            <a:avLst/>
          </a:prstGeom>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1600"/>
              </a:spcAft>
              <a:buNone/>
            </a:pPr>
            <a:r>
              <a:rPr lang="en"/>
              <a:t>Final Model</a:t>
            </a:r>
            <a:endParaRPr/>
          </a:p>
        </p:txBody>
      </p:sp>
      <p:cxnSp>
        <p:nvCxnSpPr>
          <p:cNvPr id="257" name="Google Shape;257;p36"/>
          <p:cNvCxnSpPr>
            <a:stCxn id="243" idx="3"/>
            <a:endCxn id="256" idx="1"/>
          </p:cNvCxnSpPr>
          <p:nvPr/>
        </p:nvCxnSpPr>
        <p:spPr>
          <a:xfrm>
            <a:off x="6416325" y="4346100"/>
            <a:ext cx="525000" cy="0"/>
          </a:xfrm>
          <a:prstGeom prst="straightConnector1">
            <a:avLst/>
          </a:prstGeom>
          <a:noFill/>
          <a:ln cap="flat" cmpd="sng" w="19050">
            <a:solidFill>
              <a:schemeClr val="dk2"/>
            </a:solidFill>
            <a:prstDash val="solid"/>
            <a:round/>
            <a:headEnd len="med" w="med" type="none"/>
            <a:tailEnd len="med" w="med" type="triangle"/>
          </a:ln>
        </p:spPr>
      </p:cxn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1" name="Shape 261"/>
        <p:cNvGrpSpPr/>
        <p:nvPr/>
      </p:nvGrpSpPr>
      <p:grpSpPr>
        <a:xfrm>
          <a:off x="0" y="0"/>
          <a:ext cx="0" cy="0"/>
          <a:chOff x="0" y="0"/>
          <a:chExt cx="0" cy="0"/>
        </a:xfrm>
      </p:grpSpPr>
      <p:sp>
        <p:nvSpPr>
          <p:cNvPr id="262" name="Google Shape;262;p37"/>
          <p:cNvSpPr txBox="1"/>
          <p:nvPr/>
        </p:nvSpPr>
        <p:spPr>
          <a:xfrm>
            <a:off x="4884025" y="231050"/>
            <a:ext cx="3737100" cy="4560900"/>
          </a:xfrm>
          <a:prstGeom prst="rect">
            <a:avLst/>
          </a:prstGeom>
          <a:solidFill>
            <a:srgbClr val="FCE5CD"/>
          </a:solid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chemeClr val="dk1"/>
                </a:solidFill>
                <a:latin typeface="Open Sans"/>
                <a:ea typeface="Open Sans"/>
                <a:cs typeface="Open Sans"/>
                <a:sym typeface="Open Sans"/>
              </a:rPr>
              <a:t>Model Evaluation</a:t>
            </a:r>
            <a:endParaRPr sz="30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b="1" lang="en" sz="1800">
                <a:solidFill>
                  <a:schemeClr val="dk1"/>
                </a:solidFill>
                <a:latin typeface="Open Sans"/>
                <a:ea typeface="Open Sans"/>
                <a:cs typeface="Open Sans"/>
                <a:sym typeface="Open Sans"/>
              </a:rPr>
              <a:t>Best ROC AUC score</a:t>
            </a:r>
            <a:r>
              <a:rPr lang="en" sz="1800">
                <a:solidFill>
                  <a:schemeClr val="dk1"/>
                </a:solidFill>
                <a:latin typeface="Open Sans"/>
                <a:ea typeface="Open Sans"/>
                <a:cs typeface="Open Sans"/>
                <a:sym typeface="Open Sans"/>
              </a:rPr>
              <a:t>: 0.66</a:t>
            </a:r>
            <a:endParaRPr sz="1800">
              <a:solidFill>
                <a:schemeClr val="dk1"/>
              </a:solidFill>
              <a:latin typeface="Open Sans"/>
              <a:ea typeface="Open Sans"/>
              <a:cs typeface="Open Sans"/>
              <a:sym typeface="Open Sans"/>
            </a:endParaRPr>
          </a:p>
          <a:p>
            <a:pPr indent="0" lvl="0" marL="457200" rtl="0" algn="l">
              <a:spcBef>
                <a:spcPts val="0"/>
              </a:spcBef>
              <a:spcAft>
                <a:spcPts val="0"/>
              </a:spcAft>
              <a:buNone/>
            </a:pPr>
            <a:r>
              <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b="1" lang="en" sz="1800">
                <a:solidFill>
                  <a:schemeClr val="dk1"/>
                </a:solidFill>
                <a:latin typeface="Open Sans"/>
                <a:ea typeface="Open Sans"/>
                <a:cs typeface="Open Sans"/>
                <a:sym typeface="Open Sans"/>
              </a:rPr>
              <a:t>Confusion matrix</a:t>
            </a:r>
            <a:r>
              <a:rPr lang="en" sz="1800">
                <a:solidFill>
                  <a:schemeClr val="dk1"/>
                </a:solidFill>
                <a:latin typeface="Open Sans"/>
                <a:ea typeface="Open Sans"/>
                <a:cs typeface="Open Sans"/>
                <a:sym typeface="Open Sans"/>
              </a:rPr>
              <a:t>: </a:t>
            </a:r>
            <a:endParaRPr sz="1800">
              <a:solidFill>
                <a:schemeClr val="dk1"/>
              </a:solidFill>
              <a:latin typeface="Open Sans"/>
              <a:ea typeface="Open Sans"/>
              <a:cs typeface="Open Sans"/>
              <a:sym typeface="Open Sans"/>
            </a:endParaRPr>
          </a:p>
          <a:p>
            <a:pPr indent="-342900" lvl="1" marL="914400" rtl="0" algn="l">
              <a:spcBef>
                <a:spcPts val="0"/>
              </a:spcBef>
              <a:spcAft>
                <a:spcPts val="0"/>
              </a:spcAft>
              <a:buClr>
                <a:schemeClr val="dk1"/>
              </a:buClr>
              <a:buSzPts val="1800"/>
              <a:buFont typeface="Open Sans"/>
              <a:buChar char="○"/>
            </a:pPr>
            <a:r>
              <a:rPr i="1" lang="en" sz="1800">
                <a:solidFill>
                  <a:schemeClr val="dk1"/>
                </a:solidFill>
                <a:latin typeface="Open Sans"/>
                <a:ea typeface="Open Sans"/>
                <a:cs typeface="Open Sans"/>
                <a:sym typeface="Open Sans"/>
              </a:rPr>
              <a:t>True positives</a:t>
            </a:r>
            <a:r>
              <a:rPr lang="en" sz="1800">
                <a:solidFill>
                  <a:schemeClr val="dk1"/>
                </a:solidFill>
                <a:latin typeface="Open Sans"/>
                <a:ea typeface="Open Sans"/>
                <a:cs typeface="Open Sans"/>
                <a:sym typeface="Open Sans"/>
              </a:rPr>
              <a:t>: 493</a:t>
            </a:r>
            <a:endParaRPr sz="1800">
              <a:solidFill>
                <a:schemeClr val="dk1"/>
              </a:solidFill>
              <a:latin typeface="Open Sans"/>
              <a:ea typeface="Open Sans"/>
              <a:cs typeface="Open Sans"/>
              <a:sym typeface="Open Sans"/>
            </a:endParaRPr>
          </a:p>
          <a:p>
            <a:pPr indent="-342900" lvl="1" marL="914400" rtl="0" algn="l">
              <a:spcBef>
                <a:spcPts val="0"/>
              </a:spcBef>
              <a:spcAft>
                <a:spcPts val="0"/>
              </a:spcAft>
              <a:buClr>
                <a:schemeClr val="dk1"/>
              </a:buClr>
              <a:buSzPts val="1800"/>
              <a:buFont typeface="Open Sans"/>
              <a:buChar char="○"/>
            </a:pPr>
            <a:r>
              <a:rPr i="1" lang="en" sz="1800">
                <a:solidFill>
                  <a:schemeClr val="dk1"/>
                </a:solidFill>
                <a:latin typeface="Open Sans"/>
                <a:ea typeface="Open Sans"/>
                <a:cs typeface="Open Sans"/>
                <a:sym typeface="Open Sans"/>
              </a:rPr>
              <a:t>False negatives</a:t>
            </a:r>
            <a:r>
              <a:rPr lang="en" sz="1800">
                <a:solidFill>
                  <a:schemeClr val="dk1"/>
                </a:solidFill>
                <a:latin typeface="Open Sans"/>
                <a:ea typeface="Open Sans"/>
                <a:cs typeface="Open Sans"/>
                <a:sym typeface="Open Sans"/>
              </a:rPr>
              <a:t>: 474</a:t>
            </a:r>
            <a:endParaRPr sz="1800">
              <a:solidFill>
                <a:schemeClr val="dk1"/>
              </a:solidFill>
              <a:latin typeface="Open Sans"/>
              <a:ea typeface="Open Sans"/>
              <a:cs typeface="Open Sans"/>
              <a:sym typeface="Open Sans"/>
            </a:endParaRPr>
          </a:p>
          <a:p>
            <a:pPr indent="-342900" lvl="1" marL="914400" rtl="0" algn="l">
              <a:spcBef>
                <a:spcPts val="0"/>
              </a:spcBef>
              <a:spcAft>
                <a:spcPts val="0"/>
              </a:spcAft>
              <a:buClr>
                <a:schemeClr val="dk1"/>
              </a:buClr>
              <a:buSzPts val="1800"/>
              <a:buFont typeface="Open Sans"/>
              <a:buChar char="○"/>
            </a:pPr>
            <a:r>
              <a:rPr i="1" lang="en" sz="1800">
                <a:solidFill>
                  <a:schemeClr val="dk1"/>
                </a:solidFill>
                <a:latin typeface="Open Sans"/>
                <a:ea typeface="Open Sans"/>
                <a:cs typeface="Open Sans"/>
                <a:sym typeface="Open Sans"/>
              </a:rPr>
              <a:t>False positives</a:t>
            </a:r>
            <a:r>
              <a:rPr lang="en" sz="1800">
                <a:solidFill>
                  <a:schemeClr val="dk1"/>
                </a:solidFill>
                <a:latin typeface="Open Sans"/>
                <a:ea typeface="Open Sans"/>
                <a:cs typeface="Open Sans"/>
                <a:sym typeface="Open Sans"/>
              </a:rPr>
              <a:t>: 17697</a:t>
            </a:r>
            <a:endParaRPr sz="1800">
              <a:solidFill>
                <a:schemeClr val="dk1"/>
              </a:solidFill>
              <a:latin typeface="Open Sans"/>
              <a:ea typeface="Open Sans"/>
              <a:cs typeface="Open Sans"/>
              <a:sym typeface="Open Sans"/>
            </a:endParaRPr>
          </a:p>
          <a:p>
            <a:pPr indent="-342900" lvl="1" marL="914400" rtl="0" algn="l">
              <a:spcBef>
                <a:spcPts val="0"/>
              </a:spcBef>
              <a:spcAft>
                <a:spcPts val="0"/>
              </a:spcAft>
              <a:buClr>
                <a:schemeClr val="dk1"/>
              </a:buClr>
              <a:buSzPts val="1800"/>
              <a:buFont typeface="Open Sans"/>
              <a:buChar char="○"/>
            </a:pPr>
            <a:r>
              <a:rPr i="1" lang="en" sz="1800">
                <a:solidFill>
                  <a:schemeClr val="dk1"/>
                </a:solidFill>
                <a:latin typeface="Open Sans"/>
                <a:ea typeface="Open Sans"/>
                <a:cs typeface="Open Sans"/>
                <a:sym typeface="Open Sans"/>
              </a:rPr>
              <a:t>True negatives</a:t>
            </a:r>
            <a:r>
              <a:rPr lang="en" sz="1800">
                <a:solidFill>
                  <a:schemeClr val="dk1"/>
                </a:solidFill>
                <a:latin typeface="Open Sans"/>
                <a:ea typeface="Open Sans"/>
                <a:cs typeface="Open Sans"/>
                <a:sym typeface="Open Sans"/>
              </a:rPr>
              <a:t>: 42771</a:t>
            </a:r>
            <a:endParaRPr sz="1800">
              <a:solidFill>
                <a:schemeClr val="dk1"/>
              </a:solidFill>
              <a:latin typeface="Open Sans"/>
              <a:ea typeface="Open Sans"/>
              <a:cs typeface="Open Sans"/>
              <a:sym typeface="Open Sans"/>
            </a:endParaRPr>
          </a:p>
          <a:p>
            <a:pPr indent="0" lvl="0" marL="914400" rtl="0" algn="l">
              <a:spcBef>
                <a:spcPts val="0"/>
              </a:spcBef>
              <a:spcAft>
                <a:spcPts val="0"/>
              </a:spcAft>
              <a:buNone/>
            </a:pPr>
            <a:r>
              <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b="1" lang="en" sz="1800">
                <a:solidFill>
                  <a:schemeClr val="dk1"/>
                </a:solidFill>
                <a:latin typeface="Open Sans"/>
                <a:ea typeface="Open Sans"/>
                <a:cs typeface="Open Sans"/>
                <a:sym typeface="Open Sans"/>
              </a:rPr>
              <a:t>Accuracy</a:t>
            </a:r>
            <a:r>
              <a:rPr lang="en" sz="1800">
                <a:solidFill>
                  <a:schemeClr val="dk1"/>
                </a:solidFill>
                <a:latin typeface="Open Sans"/>
                <a:ea typeface="Open Sans"/>
                <a:cs typeface="Open Sans"/>
                <a:sym typeface="Open Sans"/>
              </a:rPr>
              <a:t>: 0.7042</a:t>
            </a:r>
            <a:endParaRPr sz="1800">
              <a:solidFill>
                <a:schemeClr val="dk1"/>
              </a:solidFill>
              <a:latin typeface="Open Sans"/>
              <a:ea typeface="Open Sans"/>
              <a:cs typeface="Open Sans"/>
              <a:sym typeface="Open Sans"/>
            </a:endParaRPr>
          </a:p>
          <a:p>
            <a:pPr indent="0" lvl="0" marL="457200" rtl="0" algn="l">
              <a:spcBef>
                <a:spcPts val="0"/>
              </a:spcBef>
              <a:spcAft>
                <a:spcPts val="0"/>
              </a:spcAft>
              <a:buNone/>
            </a:pPr>
            <a:r>
              <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b="1" lang="en" sz="1800">
                <a:solidFill>
                  <a:schemeClr val="dk1"/>
                </a:solidFill>
                <a:latin typeface="Open Sans"/>
                <a:ea typeface="Open Sans"/>
                <a:cs typeface="Open Sans"/>
                <a:sym typeface="Open Sans"/>
              </a:rPr>
              <a:t>Misclassification error</a:t>
            </a:r>
            <a:r>
              <a:rPr lang="en" sz="1800">
                <a:solidFill>
                  <a:schemeClr val="dk1"/>
                </a:solidFill>
                <a:latin typeface="Open Sans"/>
                <a:ea typeface="Open Sans"/>
                <a:cs typeface="Open Sans"/>
                <a:sym typeface="Open Sans"/>
              </a:rPr>
              <a:t>: 0.2957</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1800">
              <a:solidFill>
                <a:schemeClr val="dk1"/>
              </a:solidFill>
              <a:latin typeface="Open Sans"/>
              <a:ea typeface="Open Sans"/>
              <a:cs typeface="Open Sans"/>
              <a:sym typeface="Open Sans"/>
            </a:endParaRPr>
          </a:p>
        </p:txBody>
      </p:sp>
      <p:sp>
        <p:nvSpPr>
          <p:cNvPr id="263" name="Google Shape;263;p37"/>
          <p:cNvSpPr txBox="1"/>
          <p:nvPr/>
        </p:nvSpPr>
        <p:spPr>
          <a:xfrm>
            <a:off x="558400" y="231050"/>
            <a:ext cx="3837600" cy="3726900"/>
          </a:xfrm>
          <a:prstGeom prst="rect">
            <a:avLst/>
          </a:prstGeom>
          <a:solidFill>
            <a:srgbClr val="FCE5CD"/>
          </a:solid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chemeClr val="dk1"/>
                </a:solidFill>
                <a:latin typeface="Open Sans"/>
                <a:ea typeface="Open Sans"/>
                <a:cs typeface="Open Sans"/>
                <a:sym typeface="Open Sans"/>
              </a:rPr>
              <a:t>Final Model Details</a:t>
            </a:r>
            <a:endParaRPr sz="30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b="1" lang="en" sz="1800">
                <a:solidFill>
                  <a:schemeClr val="dk1"/>
                </a:solidFill>
                <a:latin typeface="Open Sans"/>
                <a:ea typeface="Open Sans"/>
                <a:cs typeface="Open Sans"/>
                <a:sym typeface="Open Sans"/>
              </a:rPr>
              <a:t>Algorithm</a:t>
            </a:r>
            <a:r>
              <a:rPr lang="en" sz="1800">
                <a:solidFill>
                  <a:schemeClr val="dk1"/>
                </a:solidFill>
                <a:latin typeface="Open Sans"/>
                <a:ea typeface="Open Sans"/>
                <a:cs typeface="Open Sans"/>
                <a:sym typeface="Open Sans"/>
              </a:rPr>
              <a:t>: LightGBM</a:t>
            </a:r>
            <a:endParaRPr sz="1800">
              <a:solidFill>
                <a:schemeClr val="dk1"/>
              </a:solidFill>
              <a:latin typeface="Open Sans"/>
              <a:ea typeface="Open Sans"/>
              <a:cs typeface="Open Sans"/>
              <a:sym typeface="Open Sans"/>
            </a:endParaRPr>
          </a:p>
          <a:p>
            <a:pPr indent="0" lvl="0" marL="457200" rtl="0" algn="l">
              <a:spcBef>
                <a:spcPts val="0"/>
              </a:spcBef>
              <a:spcAft>
                <a:spcPts val="0"/>
              </a:spcAft>
              <a:buNone/>
            </a:pPr>
            <a:r>
              <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b="1" lang="en" sz="1800">
                <a:solidFill>
                  <a:schemeClr val="dk1"/>
                </a:solidFill>
                <a:latin typeface="Open Sans"/>
                <a:ea typeface="Open Sans"/>
                <a:cs typeface="Open Sans"/>
                <a:sym typeface="Open Sans"/>
              </a:rPr>
              <a:t>Key Parameters</a:t>
            </a:r>
            <a:r>
              <a:rPr lang="en" sz="1800">
                <a:solidFill>
                  <a:schemeClr val="dk1"/>
                </a:solidFill>
                <a:latin typeface="Open Sans"/>
                <a:ea typeface="Open Sans"/>
                <a:cs typeface="Open Sans"/>
                <a:sym typeface="Open Sans"/>
              </a:rPr>
              <a:t>: </a:t>
            </a:r>
            <a:endParaRPr sz="1800">
              <a:solidFill>
                <a:schemeClr val="dk1"/>
              </a:solidFill>
              <a:latin typeface="Open Sans"/>
              <a:ea typeface="Open Sans"/>
              <a:cs typeface="Open Sans"/>
              <a:sym typeface="Open Sans"/>
            </a:endParaRPr>
          </a:p>
          <a:p>
            <a:pPr indent="-342900" lvl="1" marL="914400" rtl="0" algn="l">
              <a:spcBef>
                <a:spcPts val="0"/>
              </a:spcBef>
              <a:spcAft>
                <a:spcPts val="0"/>
              </a:spcAft>
              <a:buClr>
                <a:schemeClr val="dk1"/>
              </a:buClr>
              <a:buSzPts val="1800"/>
              <a:buFont typeface="Open Sans"/>
              <a:buChar char="○"/>
            </a:pPr>
            <a:r>
              <a:rPr i="1" lang="en" sz="1800">
                <a:solidFill>
                  <a:schemeClr val="dk1"/>
                </a:solidFill>
                <a:latin typeface="Open Sans"/>
                <a:ea typeface="Open Sans"/>
                <a:cs typeface="Open Sans"/>
                <a:sym typeface="Open Sans"/>
              </a:rPr>
              <a:t>Max depth</a:t>
            </a:r>
            <a:r>
              <a:rPr lang="en" sz="1800">
                <a:solidFill>
                  <a:schemeClr val="dk1"/>
                </a:solidFill>
                <a:latin typeface="Open Sans"/>
                <a:ea typeface="Open Sans"/>
                <a:cs typeface="Open Sans"/>
                <a:sym typeface="Open Sans"/>
              </a:rPr>
              <a:t>: 5</a:t>
            </a:r>
            <a:endParaRPr sz="1800">
              <a:solidFill>
                <a:schemeClr val="dk1"/>
              </a:solidFill>
              <a:latin typeface="Open Sans"/>
              <a:ea typeface="Open Sans"/>
              <a:cs typeface="Open Sans"/>
              <a:sym typeface="Open Sans"/>
            </a:endParaRPr>
          </a:p>
          <a:p>
            <a:pPr indent="-342900" lvl="1" marL="914400" rtl="0" algn="l">
              <a:spcBef>
                <a:spcPts val="0"/>
              </a:spcBef>
              <a:spcAft>
                <a:spcPts val="0"/>
              </a:spcAft>
              <a:buClr>
                <a:schemeClr val="dk1"/>
              </a:buClr>
              <a:buSzPts val="1800"/>
              <a:buFont typeface="Open Sans"/>
              <a:buChar char="○"/>
            </a:pPr>
            <a:r>
              <a:rPr i="1" lang="en" sz="1800">
                <a:solidFill>
                  <a:schemeClr val="dk1"/>
                </a:solidFill>
                <a:latin typeface="Open Sans"/>
                <a:ea typeface="Open Sans"/>
                <a:cs typeface="Open Sans"/>
                <a:sym typeface="Open Sans"/>
              </a:rPr>
              <a:t>Number of leaves</a:t>
            </a:r>
            <a:r>
              <a:rPr lang="en" sz="1800">
                <a:solidFill>
                  <a:schemeClr val="dk1"/>
                </a:solidFill>
                <a:latin typeface="Open Sans"/>
                <a:ea typeface="Open Sans"/>
                <a:cs typeface="Open Sans"/>
                <a:sym typeface="Open Sans"/>
              </a:rPr>
              <a:t>: 10</a:t>
            </a:r>
            <a:endParaRPr sz="1800">
              <a:solidFill>
                <a:schemeClr val="dk1"/>
              </a:solidFill>
              <a:latin typeface="Open Sans"/>
              <a:ea typeface="Open Sans"/>
              <a:cs typeface="Open Sans"/>
              <a:sym typeface="Open Sans"/>
            </a:endParaRPr>
          </a:p>
          <a:p>
            <a:pPr indent="-342900" lvl="1" marL="914400" rtl="0" algn="l">
              <a:spcBef>
                <a:spcPts val="0"/>
              </a:spcBef>
              <a:spcAft>
                <a:spcPts val="0"/>
              </a:spcAft>
              <a:buClr>
                <a:schemeClr val="dk1"/>
              </a:buClr>
              <a:buSzPts val="1800"/>
              <a:buFont typeface="Open Sans"/>
              <a:buChar char="○"/>
            </a:pPr>
            <a:r>
              <a:rPr i="1" lang="en" sz="1800">
                <a:solidFill>
                  <a:schemeClr val="dk1"/>
                </a:solidFill>
                <a:latin typeface="Open Sans"/>
                <a:ea typeface="Open Sans"/>
                <a:cs typeface="Open Sans"/>
                <a:sym typeface="Open Sans"/>
              </a:rPr>
              <a:t>Learning rate</a:t>
            </a:r>
            <a:r>
              <a:rPr lang="en" sz="1800">
                <a:solidFill>
                  <a:schemeClr val="dk1"/>
                </a:solidFill>
                <a:latin typeface="Open Sans"/>
                <a:ea typeface="Open Sans"/>
                <a:cs typeface="Open Sans"/>
                <a:sym typeface="Open Sans"/>
              </a:rPr>
              <a:t>: 0.1</a:t>
            </a:r>
            <a:endParaRPr sz="1800">
              <a:solidFill>
                <a:schemeClr val="dk1"/>
              </a:solidFill>
              <a:latin typeface="Open Sans"/>
              <a:ea typeface="Open Sans"/>
              <a:cs typeface="Open Sans"/>
              <a:sym typeface="Open Sans"/>
            </a:endParaRPr>
          </a:p>
          <a:p>
            <a:pPr indent="-342900" lvl="1" marL="914400" rtl="0" algn="l">
              <a:spcBef>
                <a:spcPts val="0"/>
              </a:spcBef>
              <a:spcAft>
                <a:spcPts val="0"/>
              </a:spcAft>
              <a:buClr>
                <a:schemeClr val="dk1"/>
              </a:buClr>
              <a:buSzPts val="1800"/>
              <a:buFont typeface="Open Sans"/>
              <a:buChar char="○"/>
            </a:pPr>
            <a:r>
              <a:rPr i="1" lang="en" sz="1800">
                <a:solidFill>
                  <a:schemeClr val="dk1"/>
                </a:solidFill>
                <a:latin typeface="Open Sans"/>
                <a:ea typeface="Open Sans"/>
                <a:cs typeface="Open Sans"/>
                <a:sym typeface="Open Sans"/>
              </a:rPr>
              <a:t>Min data in each leaf</a:t>
            </a:r>
            <a:r>
              <a:rPr lang="en" sz="1800">
                <a:solidFill>
                  <a:schemeClr val="dk1"/>
                </a:solidFill>
                <a:latin typeface="Open Sans"/>
                <a:ea typeface="Open Sans"/>
                <a:cs typeface="Open Sans"/>
                <a:sym typeface="Open Sans"/>
              </a:rPr>
              <a:t>: 20</a:t>
            </a:r>
            <a:endParaRPr sz="1800">
              <a:solidFill>
                <a:schemeClr val="dk1"/>
              </a:solidFill>
              <a:latin typeface="Open Sans"/>
              <a:ea typeface="Open Sans"/>
              <a:cs typeface="Open Sans"/>
              <a:sym typeface="Open Sans"/>
            </a:endParaRPr>
          </a:p>
          <a:p>
            <a:pPr indent="0" lvl="0" marL="914400" rtl="0" algn="l">
              <a:spcBef>
                <a:spcPts val="0"/>
              </a:spcBef>
              <a:spcAft>
                <a:spcPts val="0"/>
              </a:spcAft>
              <a:buNone/>
            </a:pPr>
            <a:r>
              <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b="1" lang="en" sz="1800">
                <a:solidFill>
                  <a:schemeClr val="dk1"/>
                </a:solidFill>
                <a:latin typeface="Open Sans"/>
                <a:ea typeface="Open Sans"/>
                <a:cs typeface="Open Sans"/>
                <a:sym typeface="Open Sans"/>
              </a:rPr>
              <a:t>Threshold</a:t>
            </a:r>
            <a:r>
              <a:rPr lang="en" sz="1800">
                <a:solidFill>
                  <a:schemeClr val="dk1"/>
                </a:solidFill>
                <a:latin typeface="Open Sans"/>
                <a:ea typeface="Open Sans"/>
                <a:cs typeface="Open Sans"/>
                <a:sym typeface="Open Sans"/>
              </a:rPr>
              <a:t>: 0.02</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7" name="Shape 267"/>
        <p:cNvGrpSpPr/>
        <p:nvPr/>
      </p:nvGrpSpPr>
      <p:grpSpPr>
        <a:xfrm>
          <a:off x="0" y="0"/>
          <a:ext cx="0" cy="0"/>
          <a:chOff x="0" y="0"/>
          <a:chExt cx="0" cy="0"/>
        </a:xfrm>
      </p:grpSpPr>
      <p:pic>
        <p:nvPicPr>
          <p:cNvPr id="268" name="Google Shape;268;p38"/>
          <p:cNvPicPr preferRelativeResize="0"/>
          <p:nvPr/>
        </p:nvPicPr>
        <p:blipFill>
          <a:blip r:embed="rId3">
            <a:alphaModFix/>
          </a:blip>
          <a:stretch>
            <a:fillRect/>
          </a:stretch>
        </p:blipFill>
        <p:spPr>
          <a:xfrm>
            <a:off x="4892350" y="26250"/>
            <a:ext cx="4149500" cy="2811250"/>
          </a:xfrm>
          <a:prstGeom prst="rect">
            <a:avLst/>
          </a:prstGeom>
          <a:noFill/>
          <a:ln>
            <a:noFill/>
          </a:ln>
        </p:spPr>
      </p:pic>
      <p:sp>
        <p:nvSpPr>
          <p:cNvPr id="269" name="Google Shape;269;p38"/>
          <p:cNvSpPr txBox="1"/>
          <p:nvPr/>
        </p:nvSpPr>
        <p:spPr>
          <a:xfrm>
            <a:off x="366550" y="178650"/>
            <a:ext cx="4205400" cy="1427100"/>
          </a:xfrm>
          <a:prstGeom prst="rect">
            <a:avLst/>
          </a:prstGeom>
          <a:no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Open Sans"/>
                <a:ea typeface="Open Sans"/>
                <a:cs typeface="Open Sans"/>
                <a:sym typeface="Open Sans"/>
              </a:rPr>
              <a:t>Key Findings (ROC Curve)</a:t>
            </a:r>
            <a:endParaRPr sz="1800">
              <a:latin typeface="Open Sans"/>
              <a:ea typeface="Open Sans"/>
              <a:cs typeface="Open Sans"/>
              <a:sym typeface="Open Sans"/>
            </a:endParaRPr>
          </a:p>
          <a:p>
            <a:pPr indent="0" lvl="0" marL="0" rtl="0" algn="l">
              <a:lnSpc>
                <a:spcPct val="20000"/>
              </a:lnSpc>
              <a:spcBef>
                <a:spcPts val="0"/>
              </a:spcBef>
              <a:spcAft>
                <a:spcPts val="0"/>
              </a:spcAft>
              <a:buNone/>
            </a:pPr>
            <a:r>
              <a:t/>
            </a:r>
            <a:endParaRPr sz="1800">
              <a:latin typeface="Open Sans"/>
              <a:ea typeface="Open Sans"/>
              <a:cs typeface="Open Sans"/>
              <a:sym typeface="Open Sans"/>
            </a:endParaRPr>
          </a:p>
          <a:p>
            <a:pPr indent="0" lvl="0" marL="0" rtl="0" algn="l">
              <a:lnSpc>
                <a:spcPct val="20000"/>
              </a:lnSpc>
              <a:spcBef>
                <a:spcPts val="0"/>
              </a:spcBef>
              <a:spcAft>
                <a:spcPts val="0"/>
              </a:spcAft>
              <a:buNone/>
            </a:pPr>
            <a:r>
              <a:t/>
            </a:r>
            <a:endParaRPr sz="1800">
              <a:latin typeface="Open Sans"/>
              <a:ea typeface="Open Sans"/>
              <a:cs typeface="Open Sans"/>
              <a:sym typeface="Open Sans"/>
            </a:endParaRPr>
          </a:p>
          <a:p>
            <a:pPr indent="-304800" lvl="0" marL="457200" rtl="0" algn="l">
              <a:spcBef>
                <a:spcPts val="0"/>
              </a:spcBef>
              <a:spcAft>
                <a:spcPts val="0"/>
              </a:spcAft>
              <a:buSzPts val="1200"/>
              <a:buFont typeface="Open Sans"/>
              <a:buChar char="●"/>
            </a:pPr>
            <a:r>
              <a:rPr lang="en" sz="1200">
                <a:latin typeface="Open Sans"/>
                <a:ea typeface="Open Sans"/>
                <a:cs typeface="Open Sans"/>
                <a:sym typeface="Open Sans"/>
              </a:rPr>
              <a:t>Final model yielded a severe class </a:t>
            </a:r>
            <a:r>
              <a:rPr b="1" lang="en" sz="1200">
                <a:latin typeface="Open Sans"/>
                <a:ea typeface="Open Sans"/>
                <a:cs typeface="Open Sans"/>
                <a:sym typeface="Open Sans"/>
              </a:rPr>
              <a:t>ROC AUC score of 0.66</a:t>
            </a:r>
            <a:endParaRPr b="1" sz="1200">
              <a:latin typeface="Open Sans"/>
              <a:ea typeface="Open Sans"/>
              <a:cs typeface="Open Sans"/>
              <a:sym typeface="Open Sans"/>
            </a:endParaRPr>
          </a:p>
          <a:p>
            <a:pPr indent="0" lvl="0" marL="0" rtl="0" algn="l">
              <a:spcBef>
                <a:spcPts val="0"/>
              </a:spcBef>
              <a:spcAft>
                <a:spcPts val="0"/>
              </a:spcAft>
              <a:buNone/>
            </a:pPr>
            <a:r>
              <a:t/>
            </a:r>
            <a:endParaRPr sz="1200">
              <a:latin typeface="Open Sans"/>
              <a:ea typeface="Open Sans"/>
              <a:cs typeface="Open Sans"/>
              <a:sym typeface="Open Sans"/>
            </a:endParaRPr>
          </a:p>
          <a:p>
            <a:pPr indent="-304800" lvl="0" marL="457200" rtl="0" algn="l">
              <a:spcBef>
                <a:spcPts val="0"/>
              </a:spcBef>
              <a:spcAft>
                <a:spcPts val="0"/>
              </a:spcAft>
              <a:buSzPts val="1200"/>
              <a:buFont typeface="Open Sans"/>
              <a:buChar char="●"/>
            </a:pPr>
            <a:r>
              <a:rPr lang="en" sz="1200">
                <a:latin typeface="Open Sans"/>
                <a:ea typeface="Open Sans"/>
                <a:cs typeface="Open Sans"/>
                <a:sym typeface="Open Sans"/>
              </a:rPr>
              <a:t>Curves for non-severe and combined classes also shown</a:t>
            </a:r>
            <a:endParaRPr sz="1200">
              <a:latin typeface="Open Sans"/>
              <a:ea typeface="Open Sans"/>
              <a:cs typeface="Open Sans"/>
              <a:sym typeface="Open Sans"/>
            </a:endParaRPr>
          </a:p>
          <a:p>
            <a:pPr indent="0" lvl="0" marL="0" rtl="0" algn="l">
              <a:spcBef>
                <a:spcPts val="0"/>
              </a:spcBef>
              <a:spcAft>
                <a:spcPts val="0"/>
              </a:spcAft>
              <a:buNone/>
            </a:pPr>
            <a:r>
              <a:t/>
            </a:r>
            <a:endParaRPr sz="1200">
              <a:latin typeface="Open Sans"/>
              <a:ea typeface="Open Sans"/>
              <a:cs typeface="Open Sans"/>
              <a:sym typeface="Open Sans"/>
            </a:endParaRPr>
          </a:p>
          <a:p>
            <a:pPr indent="0" lvl="0" marL="0" rtl="0" algn="l">
              <a:spcBef>
                <a:spcPts val="0"/>
              </a:spcBef>
              <a:spcAft>
                <a:spcPts val="0"/>
              </a:spcAft>
              <a:buNone/>
            </a:pPr>
            <a:r>
              <a:t/>
            </a:r>
            <a:endParaRPr sz="1800">
              <a:latin typeface="Open Sans"/>
              <a:ea typeface="Open Sans"/>
              <a:cs typeface="Open Sans"/>
              <a:sym typeface="Open Sans"/>
            </a:endParaRPr>
          </a:p>
        </p:txBody>
      </p:sp>
      <p:pic>
        <p:nvPicPr>
          <p:cNvPr id="270" name="Google Shape;270;p38"/>
          <p:cNvPicPr preferRelativeResize="0"/>
          <p:nvPr/>
        </p:nvPicPr>
        <p:blipFill>
          <a:blip r:embed="rId4">
            <a:alphaModFix/>
          </a:blip>
          <a:stretch>
            <a:fillRect/>
          </a:stretch>
        </p:blipFill>
        <p:spPr>
          <a:xfrm>
            <a:off x="366550" y="1755100"/>
            <a:ext cx="3772351" cy="3212825"/>
          </a:xfrm>
          <a:prstGeom prst="rect">
            <a:avLst/>
          </a:prstGeom>
          <a:noFill/>
          <a:ln>
            <a:noFill/>
          </a:ln>
        </p:spPr>
      </p:pic>
      <p:sp>
        <p:nvSpPr>
          <p:cNvPr id="271" name="Google Shape;271;p38"/>
          <p:cNvSpPr txBox="1"/>
          <p:nvPr/>
        </p:nvSpPr>
        <p:spPr>
          <a:xfrm>
            <a:off x="4571950" y="3039725"/>
            <a:ext cx="4470000" cy="1728000"/>
          </a:xfrm>
          <a:prstGeom prst="rect">
            <a:avLst/>
          </a:prstGeom>
          <a:no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solidFill>
                  <a:schemeClr val="dk1"/>
                </a:solidFill>
                <a:highlight>
                  <a:srgbClr val="FFFFFF"/>
                </a:highlight>
                <a:latin typeface="Open Sans"/>
                <a:ea typeface="Open Sans"/>
                <a:cs typeface="Open Sans"/>
                <a:sym typeface="Open Sans"/>
              </a:rPr>
              <a:t>Key Findings (Confusion Matrix)</a:t>
            </a:r>
            <a:endParaRPr sz="1800">
              <a:solidFill>
                <a:schemeClr val="dk1"/>
              </a:solidFill>
              <a:highlight>
                <a:srgbClr val="FFFFFF"/>
              </a:highlight>
              <a:latin typeface="Open Sans"/>
              <a:ea typeface="Open Sans"/>
              <a:cs typeface="Open Sans"/>
              <a:sym typeface="Open Sans"/>
            </a:endParaRPr>
          </a:p>
          <a:p>
            <a:pPr indent="-304800" lvl="0" marL="457200" rtl="0" algn="l">
              <a:lnSpc>
                <a:spcPct val="115000"/>
              </a:lnSpc>
              <a:spcBef>
                <a:spcPts val="1200"/>
              </a:spcBef>
              <a:spcAft>
                <a:spcPts val="0"/>
              </a:spcAft>
              <a:buClr>
                <a:schemeClr val="dk1"/>
              </a:buClr>
              <a:buSzPts val="1200"/>
              <a:buFont typeface="Open Sans"/>
              <a:buChar char="●"/>
            </a:pPr>
            <a:r>
              <a:rPr lang="en" sz="1200">
                <a:solidFill>
                  <a:schemeClr val="dk1"/>
                </a:solidFill>
                <a:highlight>
                  <a:srgbClr val="FFFFFF"/>
                </a:highlight>
                <a:latin typeface="Open Sans"/>
                <a:ea typeface="Open Sans"/>
                <a:cs typeface="Open Sans"/>
                <a:sym typeface="Open Sans"/>
              </a:rPr>
              <a:t>N</a:t>
            </a:r>
            <a:r>
              <a:rPr lang="en" sz="1200">
                <a:solidFill>
                  <a:schemeClr val="dk1"/>
                </a:solidFill>
                <a:highlight>
                  <a:srgbClr val="FFFFFF"/>
                </a:highlight>
                <a:latin typeface="Open Sans"/>
                <a:ea typeface="Open Sans"/>
                <a:cs typeface="Open Sans"/>
                <a:sym typeface="Open Sans"/>
              </a:rPr>
              <a:t>one of the severe cases were being predicted due to class imbalance. </a:t>
            </a:r>
            <a:endParaRPr sz="1200">
              <a:solidFill>
                <a:schemeClr val="dk1"/>
              </a:solidFill>
              <a:highlight>
                <a:srgbClr val="FFFFFF"/>
              </a:highlight>
              <a:latin typeface="Open Sans"/>
              <a:ea typeface="Open Sans"/>
              <a:cs typeface="Open Sans"/>
              <a:sym typeface="Open Sans"/>
            </a:endParaRPr>
          </a:p>
          <a:p>
            <a:pPr indent="-304800" lvl="0" marL="457200" rtl="0" algn="l">
              <a:lnSpc>
                <a:spcPct val="115000"/>
              </a:lnSpc>
              <a:spcBef>
                <a:spcPts val="0"/>
              </a:spcBef>
              <a:spcAft>
                <a:spcPts val="0"/>
              </a:spcAft>
              <a:buClr>
                <a:schemeClr val="dk1"/>
              </a:buClr>
              <a:buSzPts val="1200"/>
              <a:buFont typeface="Open Sans"/>
              <a:buChar char="●"/>
            </a:pPr>
            <a:r>
              <a:rPr lang="en" sz="1200">
                <a:solidFill>
                  <a:schemeClr val="dk1"/>
                </a:solidFill>
                <a:highlight>
                  <a:srgbClr val="FFFFFF"/>
                </a:highlight>
                <a:latin typeface="Open Sans"/>
                <a:ea typeface="Open Sans"/>
                <a:cs typeface="Open Sans"/>
                <a:sym typeface="Open Sans"/>
              </a:rPr>
              <a:t>Hence, the thresholds were tuned to increase the number of TP results and decrease the number of FN results (shown on slide 26). </a:t>
            </a:r>
            <a:endParaRPr sz="1200">
              <a:solidFill>
                <a:schemeClr val="dk1"/>
              </a:solidFill>
              <a:highlight>
                <a:srgbClr val="FFFFFF"/>
              </a:highlight>
              <a:latin typeface="Open Sans"/>
              <a:ea typeface="Open Sans"/>
              <a:cs typeface="Open Sans"/>
              <a:sym typeface="Open Sans"/>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5" name="Shape 275"/>
        <p:cNvGrpSpPr/>
        <p:nvPr/>
      </p:nvGrpSpPr>
      <p:grpSpPr>
        <a:xfrm>
          <a:off x="0" y="0"/>
          <a:ext cx="0" cy="0"/>
          <a:chOff x="0" y="0"/>
          <a:chExt cx="0" cy="0"/>
        </a:xfrm>
      </p:grpSpPr>
      <p:pic>
        <p:nvPicPr>
          <p:cNvPr id="276" name="Google Shape;276;p39"/>
          <p:cNvPicPr preferRelativeResize="0"/>
          <p:nvPr/>
        </p:nvPicPr>
        <p:blipFill rotWithShape="1">
          <a:blip r:embed="rId3">
            <a:alphaModFix/>
          </a:blip>
          <a:srcRect b="0" l="0" r="0" t="50253"/>
          <a:stretch/>
        </p:blipFill>
        <p:spPr>
          <a:xfrm>
            <a:off x="250550" y="158675"/>
            <a:ext cx="8640001" cy="3050517"/>
          </a:xfrm>
          <a:prstGeom prst="rect">
            <a:avLst/>
          </a:prstGeom>
          <a:noFill/>
          <a:ln>
            <a:noFill/>
          </a:ln>
        </p:spPr>
      </p:pic>
      <p:sp>
        <p:nvSpPr>
          <p:cNvPr id="277" name="Google Shape;277;p39"/>
          <p:cNvSpPr txBox="1"/>
          <p:nvPr/>
        </p:nvSpPr>
        <p:spPr>
          <a:xfrm>
            <a:off x="180825" y="3381425"/>
            <a:ext cx="8790000" cy="1525200"/>
          </a:xfrm>
          <a:prstGeom prst="rect">
            <a:avLst/>
          </a:prstGeom>
          <a:no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solidFill>
                  <a:schemeClr val="dk1"/>
                </a:solidFill>
                <a:highlight>
                  <a:schemeClr val="lt1"/>
                </a:highlight>
                <a:latin typeface="Open Sans"/>
                <a:ea typeface="Open Sans"/>
                <a:cs typeface="Open Sans"/>
                <a:sym typeface="Open Sans"/>
              </a:rPr>
              <a:t>Key Findings (Threshold Sweep)</a:t>
            </a:r>
            <a:endParaRPr sz="1800">
              <a:solidFill>
                <a:schemeClr val="dk1"/>
              </a:solidFill>
              <a:highlight>
                <a:schemeClr val="lt1"/>
              </a:highlight>
              <a:latin typeface="Open Sans"/>
              <a:ea typeface="Open Sans"/>
              <a:cs typeface="Open Sans"/>
              <a:sym typeface="Open Sans"/>
            </a:endParaRPr>
          </a:p>
          <a:p>
            <a:pPr indent="-304800" lvl="0" marL="457200" rtl="0" algn="l">
              <a:lnSpc>
                <a:spcPct val="115000"/>
              </a:lnSpc>
              <a:spcBef>
                <a:spcPts val="1200"/>
              </a:spcBef>
              <a:spcAft>
                <a:spcPts val="0"/>
              </a:spcAft>
              <a:buClr>
                <a:schemeClr val="dk1"/>
              </a:buClr>
              <a:buSzPts val="1200"/>
              <a:buFont typeface="Open Sans"/>
              <a:buChar char="●"/>
            </a:pPr>
            <a:r>
              <a:rPr lang="en" sz="1200">
                <a:solidFill>
                  <a:schemeClr val="dk1"/>
                </a:solidFill>
                <a:highlight>
                  <a:schemeClr val="lt1"/>
                </a:highlight>
                <a:latin typeface="Open Sans"/>
                <a:ea typeface="Open Sans"/>
                <a:cs typeface="Open Sans"/>
                <a:sym typeface="Open Sans"/>
              </a:rPr>
              <a:t>Threshold values are swept from 0 to 1 with a step size of 0.01 to visualize changes in the confusion matrix values. </a:t>
            </a:r>
            <a:endParaRPr sz="1200">
              <a:solidFill>
                <a:schemeClr val="dk1"/>
              </a:solidFill>
              <a:highlight>
                <a:schemeClr val="lt1"/>
              </a:highlight>
              <a:latin typeface="Open Sans"/>
              <a:ea typeface="Open Sans"/>
              <a:cs typeface="Open Sans"/>
              <a:sym typeface="Open Sans"/>
            </a:endParaRPr>
          </a:p>
          <a:p>
            <a:pPr indent="0" lvl="0" marL="457200" rtl="0" algn="l">
              <a:lnSpc>
                <a:spcPct val="20000"/>
              </a:lnSpc>
              <a:spcBef>
                <a:spcPts val="0"/>
              </a:spcBef>
              <a:spcAft>
                <a:spcPts val="0"/>
              </a:spcAft>
              <a:buNone/>
            </a:pPr>
            <a:r>
              <a:t/>
            </a:r>
            <a:endParaRPr b="1" sz="1200">
              <a:latin typeface="Open Sans"/>
              <a:ea typeface="Open Sans"/>
              <a:cs typeface="Open Sans"/>
              <a:sym typeface="Open Sans"/>
            </a:endParaRPr>
          </a:p>
          <a:p>
            <a:pPr indent="-304800" lvl="0" marL="457200" rtl="0" algn="l">
              <a:spcBef>
                <a:spcPts val="0"/>
              </a:spcBef>
              <a:spcAft>
                <a:spcPts val="0"/>
              </a:spcAft>
              <a:buSzPts val="1200"/>
              <a:buFont typeface="Open Sans"/>
              <a:buChar char="●"/>
            </a:pPr>
            <a:r>
              <a:rPr lang="en" sz="1200">
                <a:latin typeface="Open Sans"/>
                <a:ea typeface="Open Sans"/>
                <a:cs typeface="Open Sans"/>
                <a:sym typeface="Open Sans"/>
              </a:rPr>
              <a:t>True positives increase with increasing false positives and decreasing false negatives</a:t>
            </a:r>
            <a:endParaRPr sz="1200">
              <a:latin typeface="Open Sans"/>
              <a:ea typeface="Open Sans"/>
              <a:cs typeface="Open Sans"/>
              <a:sym typeface="Open Sans"/>
            </a:endParaRPr>
          </a:p>
          <a:p>
            <a:pPr indent="0" lvl="0" marL="457200" rtl="0" algn="l">
              <a:lnSpc>
                <a:spcPct val="20000"/>
              </a:lnSpc>
              <a:spcBef>
                <a:spcPts val="0"/>
              </a:spcBef>
              <a:spcAft>
                <a:spcPts val="0"/>
              </a:spcAft>
              <a:buNone/>
            </a:pPr>
            <a:r>
              <a:t/>
            </a:r>
            <a:endParaRPr sz="1200">
              <a:latin typeface="Open Sans"/>
              <a:ea typeface="Open Sans"/>
              <a:cs typeface="Open Sans"/>
              <a:sym typeface="Open Sans"/>
            </a:endParaRPr>
          </a:p>
          <a:p>
            <a:pPr indent="-304800" lvl="0" marL="457200" rtl="0" algn="l">
              <a:spcBef>
                <a:spcPts val="0"/>
              </a:spcBef>
              <a:spcAft>
                <a:spcPts val="0"/>
              </a:spcAft>
              <a:buSzPts val="1200"/>
              <a:buFont typeface="Open Sans"/>
              <a:buChar char="●"/>
            </a:pPr>
            <a:r>
              <a:rPr lang="en" sz="1200">
                <a:latin typeface="Open Sans"/>
                <a:ea typeface="Open Sans"/>
                <a:cs typeface="Open Sans"/>
                <a:sym typeface="Open Sans"/>
              </a:rPr>
              <a:t>True negatives decrease with increasing false positives</a:t>
            </a:r>
            <a:endParaRPr sz="1200">
              <a:latin typeface="Open Sans"/>
              <a:ea typeface="Open Sans"/>
              <a:cs typeface="Open Sans"/>
              <a:sym typeface="Open Sans"/>
            </a:endParaRPr>
          </a:p>
          <a:p>
            <a:pPr indent="0" lvl="0" marL="457200" rtl="0" algn="l">
              <a:lnSpc>
                <a:spcPct val="20000"/>
              </a:lnSpc>
              <a:spcBef>
                <a:spcPts val="0"/>
              </a:spcBef>
              <a:spcAft>
                <a:spcPts val="0"/>
              </a:spcAft>
              <a:buNone/>
            </a:pPr>
            <a:r>
              <a:t/>
            </a:r>
            <a:endParaRPr sz="1200">
              <a:latin typeface="Open Sans"/>
              <a:ea typeface="Open Sans"/>
              <a:cs typeface="Open Sans"/>
              <a:sym typeface="Open Sans"/>
            </a:endParaRPr>
          </a:p>
          <a:p>
            <a:pPr indent="-304800" lvl="0" marL="457200" rtl="0" algn="l">
              <a:spcBef>
                <a:spcPts val="0"/>
              </a:spcBef>
              <a:spcAft>
                <a:spcPts val="0"/>
              </a:spcAft>
              <a:buSzPts val="1200"/>
              <a:buFont typeface="Open Sans"/>
              <a:buChar char="●"/>
            </a:pPr>
            <a:r>
              <a:rPr lang="en" sz="1200">
                <a:latin typeface="Open Sans"/>
                <a:ea typeface="Open Sans"/>
                <a:cs typeface="Open Sans"/>
                <a:sym typeface="Open Sans"/>
              </a:rPr>
              <a:t>Significant changes are only observed at a threshold lower than 0.05</a:t>
            </a:r>
            <a:endParaRPr sz="1200">
              <a:latin typeface="Open Sans"/>
              <a:ea typeface="Open Sans"/>
              <a:cs typeface="Open Sans"/>
              <a:sym typeface="Open Sans"/>
            </a:endParaRPr>
          </a:p>
          <a:p>
            <a:pPr indent="0" lvl="0" marL="0" rtl="0" algn="l">
              <a:spcBef>
                <a:spcPts val="0"/>
              </a:spcBef>
              <a:spcAft>
                <a:spcPts val="0"/>
              </a:spcAft>
              <a:buNone/>
            </a:pPr>
            <a:r>
              <a:t/>
            </a:r>
            <a:endParaRPr sz="1200">
              <a:latin typeface="Open Sans"/>
              <a:ea typeface="Open Sans"/>
              <a:cs typeface="Open Sans"/>
              <a:sym typeface="Open Sans"/>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1" name="Shape 281"/>
        <p:cNvGrpSpPr/>
        <p:nvPr/>
      </p:nvGrpSpPr>
      <p:grpSpPr>
        <a:xfrm>
          <a:off x="0" y="0"/>
          <a:ext cx="0" cy="0"/>
          <a:chOff x="0" y="0"/>
          <a:chExt cx="0" cy="0"/>
        </a:xfrm>
      </p:grpSpPr>
      <p:pic>
        <p:nvPicPr>
          <p:cNvPr id="282" name="Google Shape;282;p40"/>
          <p:cNvPicPr preferRelativeResize="0"/>
          <p:nvPr/>
        </p:nvPicPr>
        <p:blipFill>
          <a:blip r:embed="rId3">
            <a:alphaModFix/>
          </a:blip>
          <a:stretch>
            <a:fillRect/>
          </a:stretch>
        </p:blipFill>
        <p:spPr>
          <a:xfrm>
            <a:off x="2886376" y="304800"/>
            <a:ext cx="6175424" cy="4467025"/>
          </a:xfrm>
          <a:prstGeom prst="rect">
            <a:avLst/>
          </a:prstGeom>
          <a:noFill/>
          <a:ln>
            <a:noFill/>
          </a:ln>
        </p:spPr>
      </p:pic>
      <p:sp>
        <p:nvSpPr>
          <p:cNvPr id="283" name="Google Shape;283;p40"/>
          <p:cNvSpPr txBox="1"/>
          <p:nvPr/>
        </p:nvSpPr>
        <p:spPr>
          <a:xfrm>
            <a:off x="140650" y="190875"/>
            <a:ext cx="2652000" cy="4581000"/>
          </a:xfrm>
          <a:prstGeom prst="rect">
            <a:avLst/>
          </a:prstGeom>
          <a:no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Open Sans"/>
                <a:ea typeface="Open Sans"/>
                <a:cs typeface="Open Sans"/>
                <a:sym typeface="Open Sans"/>
              </a:rPr>
              <a:t>Key Findings (Accuracy and Misclassification)</a:t>
            </a:r>
            <a:endParaRPr sz="1800">
              <a:latin typeface="Open Sans"/>
              <a:ea typeface="Open Sans"/>
              <a:cs typeface="Open Sans"/>
              <a:sym typeface="Open Sans"/>
            </a:endParaRPr>
          </a:p>
          <a:p>
            <a:pPr indent="0" lvl="0" marL="0" rtl="0" algn="l">
              <a:lnSpc>
                <a:spcPct val="20000"/>
              </a:lnSpc>
              <a:spcBef>
                <a:spcPts val="0"/>
              </a:spcBef>
              <a:spcAft>
                <a:spcPts val="0"/>
              </a:spcAft>
              <a:buNone/>
            </a:pPr>
            <a:r>
              <a:t/>
            </a:r>
            <a:endParaRPr>
              <a:latin typeface="Open Sans"/>
              <a:ea typeface="Open Sans"/>
              <a:cs typeface="Open Sans"/>
              <a:sym typeface="Open Sans"/>
            </a:endParaRPr>
          </a:p>
          <a:p>
            <a:pPr indent="0" lvl="0" marL="0" rtl="0" algn="l">
              <a:lnSpc>
                <a:spcPct val="115000"/>
              </a:lnSpc>
              <a:spcBef>
                <a:spcPts val="1200"/>
              </a:spcBef>
              <a:spcAft>
                <a:spcPts val="0"/>
              </a:spcAft>
              <a:buNone/>
            </a:pPr>
            <a:r>
              <a:rPr b="1" lang="en" sz="1200">
                <a:solidFill>
                  <a:schemeClr val="dk1"/>
                </a:solidFill>
                <a:highlight>
                  <a:srgbClr val="FFFFFF"/>
                </a:highlight>
                <a:latin typeface="Open Sans"/>
                <a:ea typeface="Open Sans"/>
                <a:cs typeface="Open Sans"/>
                <a:sym typeface="Open Sans"/>
              </a:rPr>
              <a:t>As threshold is decreased, accuracy decreases </a:t>
            </a:r>
            <a:r>
              <a:rPr lang="en" sz="1200">
                <a:solidFill>
                  <a:schemeClr val="dk1"/>
                </a:solidFill>
                <a:highlight>
                  <a:srgbClr val="FFFFFF"/>
                </a:highlight>
                <a:latin typeface="Open Sans"/>
                <a:ea typeface="Open Sans"/>
                <a:cs typeface="Open Sans"/>
                <a:sym typeface="Open Sans"/>
              </a:rPr>
              <a:t>while AUC remains the same as we are just moving along the AUC curve. </a:t>
            </a:r>
            <a:endParaRPr sz="1200">
              <a:solidFill>
                <a:schemeClr val="dk1"/>
              </a:solidFill>
              <a:highlight>
                <a:srgbClr val="FFFFFF"/>
              </a:highlight>
              <a:latin typeface="Open Sans"/>
              <a:ea typeface="Open Sans"/>
              <a:cs typeface="Open Sans"/>
              <a:sym typeface="Open Sans"/>
            </a:endParaRPr>
          </a:p>
          <a:p>
            <a:pPr indent="0" lvl="0" marL="0" rtl="0" algn="l">
              <a:lnSpc>
                <a:spcPct val="115000"/>
              </a:lnSpc>
              <a:spcBef>
                <a:spcPts val="1200"/>
              </a:spcBef>
              <a:spcAft>
                <a:spcPts val="0"/>
              </a:spcAft>
              <a:buNone/>
            </a:pPr>
            <a:r>
              <a:rPr b="1" lang="en" sz="1200">
                <a:solidFill>
                  <a:schemeClr val="dk1"/>
                </a:solidFill>
                <a:highlight>
                  <a:srgbClr val="FFFFFF"/>
                </a:highlight>
                <a:latin typeface="Open Sans"/>
                <a:ea typeface="Open Sans"/>
                <a:cs typeface="Open Sans"/>
                <a:sym typeface="Open Sans"/>
              </a:rPr>
              <a:t>As threshold decreases, events go from TN to FP</a:t>
            </a:r>
            <a:r>
              <a:rPr lang="en" sz="1200">
                <a:solidFill>
                  <a:schemeClr val="dk1"/>
                </a:solidFill>
                <a:highlight>
                  <a:srgbClr val="FFFFFF"/>
                </a:highlight>
                <a:latin typeface="Open Sans"/>
                <a:ea typeface="Open Sans"/>
                <a:cs typeface="Open Sans"/>
                <a:sym typeface="Open Sans"/>
              </a:rPr>
              <a:t> whereby </a:t>
            </a:r>
            <a:r>
              <a:rPr b="1" lang="en" sz="1200">
                <a:solidFill>
                  <a:schemeClr val="dk1"/>
                </a:solidFill>
                <a:highlight>
                  <a:srgbClr val="FFFFFF"/>
                </a:highlight>
                <a:latin typeface="Open Sans"/>
                <a:ea typeface="Open Sans"/>
                <a:cs typeface="Open Sans"/>
                <a:sym typeface="Open Sans"/>
              </a:rPr>
              <a:t>decreasing the accuracy and increasing the misclassification error </a:t>
            </a:r>
            <a:endParaRPr b="1" sz="1200">
              <a:solidFill>
                <a:schemeClr val="dk1"/>
              </a:solidFill>
              <a:highlight>
                <a:srgbClr val="FFFFFF"/>
              </a:highlight>
              <a:latin typeface="Open Sans"/>
              <a:ea typeface="Open Sans"/>
              <a:cs typeface="Open Sans"/>
              <a:sym typeface="Open Sans"/>
            </a:endParaRPr>
          </a:p>
          <a:p>
            <a:pPr indent="0" lvl="0" marL="0" rtl="0" algn="l">
              <a:lnSpc>
                <a:spcPct val="115000"/>
              </a:lnSpc>
              <a:spcBef>
                <a:spcPts val="1200"/>
              </a:spcBef>
              <a:spcAft>
                <a:spcPts val="0"/>
              </a:spcAft>
              <a:buClr>
                <a:schemeClr val="dk1"/>
              </a:buClr>
              <a:buSzPts val="1100"/>
              <a:buFont typeface="Arial"/>
              <a:buNone/>
            </a:pPr>
            <a:r>
              <a:rPr lang="en" sz="1200">
                <a:solidFill>
                  <a:schemeClr val="dk1"/>
                </a:solidFill>
                <a:highlight>
                  <a:srgbClr val="FFFFFF"/>
                </a:highlight>
                <a:latin typeface="Open Sans"/>
                <a:ea typeface="Open Sans"/>
                <a:cs typeface="Open Sans"/>
                <a:sym typeface="Open Sans"/>
              </a:rPr>
              <a:t>Similarly, values go from FN to TP for decreasing threshold.</a:t>
            </a:r>
            <a:endParaRPr sz="1200">
              <a:solidFill>
                <a:schemeClr val="dk1"/>
              </a:solidFill>
              <a:highlight>
                <a:srgbClr val="FFFFFF"/>
              </a:highlight>
              <a:latin typeface="Open Sans"/>
              <a:ea typeface="Open Sans"/>
              <a:cs typeface="Open Sans"/>
              <a:sym typeface="Open Sans"/>
            </a:endParaRPr>
          </a:p>
          <a:p>
            <a:pPr indent="0" lvl="0" marL="0" rtl="0" algn="l">
              <a:lnSpc>
                <a:spcPct val="115000"/>
              </a:lnSpc>
              <a:spcBef>
                <a:spcPts val="1200"/>
              </a:spcBef>
              <a:spcAft>
                <a:spcPts val="0"/>
              </a:spcAft>
              <a:buClr>
                <a:schemeClr val="dk1"/>
              </a:buClr>
              <a:buSzPts val="1100"/>
              <a:buFont typeface="Arial"/>
              <a:buNone/>
            </a:pPr>
            <a:r>
              <a:rPr lang="en" sz="1200">
                <a:solidFill>
                  <a:schemeClr val="dk1"/>
                </a:solidFill>
                <a:highlight>
                  <a:srgbClr val="FFFFFF"/>
                </a:highlight>
                <a:latin typeface="Open Sans"/>
                <a:ea typeface="Open Sans"/>
                <a:cs typeface="Open Sans"/>
                <a:sym typeface="Open Sans"/>
              </a:rPr>
              <a:t>In our application where detecting severe collisions is the most important criteria, this is a </a:t>
            </a:r>
            <a:r>
              <a:rPr b="1" lang="en" sz="1200">
                <a:solidFill>
                  <a:schemeClr val="dk1"/>
                </a:solidFill>
                <a:highlight>
                  <a:srgbClr val="FFFFFF"/>
                </a:highlight>
                <a:latin typeface="Open Sans"/>
                <a:ea typeface="Open Sans"/>
                <a:cs typeface="Open Sans"/>
                <a:sym typeface="Open Sans"/>
              </a:rPr>
              <a:t>fair tradeoff to consider</a:t>
            </a:r>
            <a:r>
              <a:rPr lang="en" sz="1200">
                <a:solidFill>
                  <a:schemeClr val="dk1"/>
                </a:solidFill>
                <a:highlight>
                  <a:srgbClr val="FFFFFF"/>
                </a:highlight>
                <a:latin typeface="Open Sans"/>
                <a:ea typeface="Open Sans"/>
                <a:cs typeface="Open Sans"/>
                <a:sym typeface="Open Sans"/>
              </a:rPr>
              <a:t>.</a:t>
            </a:r>
            <a:endParaRPr sz="1200">
              <a:solidFill>
                <a:schemeClr val="dk1"/>
              </a:solidFill>
              <a:highlight>
                <a:srgbClr val="FFFFFF"/>
              </a:highlight>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7" name="Shape 287"/>
        <p:cNvGrpSpPr/>
        <p:nvPr/>
      </p:nvGrpSpPr>
      <p:grpSpPr>
        <a:xfrm>
          <a:off x="0" y="0"/>
          <a:ext cx="0" cy="0"/>
          <a:chOff x="0" y="0"/>
          <a:chExt cx="0" cy="0"/>
        </a:xfrm>
      </p:grpSpPr>
      <p:pic>
        <p:nvPicPr>
          <p:cNvPr id="288" name="Google Shape;288;p41"/>
          <p:cNvPicPr preferRelativeResize="0"/>
          <p:nvPr/>
        </p:nvPicPr>
        <p:blipFill>
          <a:blip r:embed="rId3">
            <a:alphaModFix/>
          </a:blip>
          <a:stretch>
            <a:fillRect/>
          </a:stretch>
        </p:blipFill>
        <p:spPr>
          <a:xfrm>
            <a:off x="431085" y="2445276"/>
            <a:ext cx="3136314" cy="2551300"/>
          </a:xfrm>
          <a:prstGeom prst="rect">
            <a:avLst/>
          </a:prstGeom>
          <a:noFill/>
          <a:ln>
            <a:noFill/>
          </a:ln>
        </p:spPr>
      </p:pic>
      <p:pic>
        <p:nvPicPr>
          <p:cNvPr id="289" name="Google Shape;289;p41"/>
          <p:cNvPicPr preferRelativeResize="0"/>
          <p:nvPr/>
        </p:nvPicPr>
        <p:blipFill>
          <a:blip r:embed="rId4">
            <a:alphaModFix/>
          </a:blip>
          <a:stretch>
            <a:fillRect/>
          </a:stretch>
        </p:blipFill>
        <p:spPr>
          <a:xfrm>
            <a:off x="112225" y="92125"/>
            <a:ext cx="3531376" cy="2353138"/>
          </a:xfrm>
          <a:prstGeom prst="rect">
            <a:avLst/>
          </a:prstGeom>
          <a:noFill/>
          <a:ln>
            <a:noFill/>
          </a:ln>
        </p:spPr>
      </p:pic>
      <p:sp>
        <p:nvSpPr>
          <p:cNvPr id="290" name="Google Shape;290;p41"/>
          <p:cNvSpPr txBox="1"/>
          <p:nvPr/>
        </p:nvSpPr>
        <p:spPr>
          <a:xfrm>
            <a:off x="3949225" y="168325"/>
            <a:ext cx="5112000" cy="2277000"/>
          </a:xfrm>
          <a:prstGeom prst="rect">
            <a:avLst/>
          </a:prstGeom>
          <a:no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solidFill>
                  <a:schemeClr val="dk1"/>
                </a:solidFill>
                <a:highlight>
                  <a:srgbClr val="FFFFFF"/>
                </a:highlight>
                <a:latin typeface="Open Sans"/>
                <a:ea typeface="Open Sans"/>
                <a:cs typeface="Open Sans"/>
                <a:sym typeface="Open Sans"/>
              </a:rPr>
              <a:t>Handling Overfitting</a:t>
            </a:r>
            <a:endParaRPr sz="1800">
              <a:solidFill>
                <a:schemeClr val="dk1"/>
              </a:solidFill>
              <a:highlight>
                <a:srgbClr val="FFFFFF"/>
              </a:highlight>
              <a:latin typeface="Open Sans"/>
              <a:ea typeface="Open Sans"/>
              <a:cs typeface="Open Sans"/>
              <a:sym typeface="Open Sans"/>
            </a:endParaRPr>
          </a:p>
          <a:p>
            <a:pPr indent="-304800" lvl="0" marL="457200" rtl="0" algn="l">
              <a:lnSpc>
                <a:spcPct val="115000"/>
              </a:lnSpc>
              <a:spcBef>
                <a:spcPts val="1200"/>
              </a:spcBef>
              <a:spcAft>
                <a:spcPts val="0"/>
              </a:spcAft>
              <a:buClr>
                <a:schemeClr val="dk1"/>
              </a:buClr>
              <a:buSzPts val="1200"/>
              <a:buFont typeface="Open Sans"/>
              <a:buChar char="●"/>
            </a:pPr>
            <a:r>
              <a:rPr lang="en" sz="1200">
                <a:solidFill>
                  <a:schemeClr val="dk1"/>
                </a:solidFill>
                <a:highlight>
                  <a:srgbClr val="FFFFFF"/>
                </a:highlight>
                <a:latin typeface="Open Sans"/>
                <a:ea typeface="Open Sans"/>
                <a:cs typeface="Open Sans"/>
                <a:sym typeface="Open Sans"/>
              </a:rPr>
              <a:t>Top left graph shows </a:t>
            </a:r>
            <a:r>
              <a:rPr lang="en" sz="1200">
                <a:solidFill>
                  <a:schemeClr val="dk1"/>
                </a:solidFill>
                <a:highlight>
                  <a:srgbClr val="FFFFFF"/>
                </a:highlight>
                <a:latin typeface="Open Sans"/>
                <a:ea typeface="Open Sans"/>
                <a:cs typeface="Open Sans"/>
                <a:sym typeface="Open Sans"/>
              </a:rPr>
              <a:t>ROC AUC scores for train and test samples across </a:t>
            </a:r>
            <a:r>
              <a:rPr i="1" lang="en" sz="1200">
                <a:solidFill>
                  <a:schemeClr val="dk1"/>
                </a:solidFill>
                <a:highlight>
                  <a:srgbClr val="FFFFFF"/>
                </a:highlight>
                <a:latin typeface="Open Sans"/>
                <a:ea typeface="Open Sans"/>
                <a:cs typeface="Open Sans"/>
                <a:sym typeface="Open Sans"/>
              </a:rPr>
              <a:t>number of leaves</a:t>
            </a:r>
            <a:r>
              <a:rPr lang="en" sz="1200">
                <a:solidFill>
                  <a:schemeClr val="dk1"/>
                </a:solidFill>
                <a:highlight>
                  <a:srgbClr val="FFFFFF"/>
                </a:highlight>
                <a:latin typeface="Open Sans"/>
                <a:ea typeface="Open Sans"/>
                <a:cs typeface="Open Sans"/>
                <a:sym typeface="Open Sans"/>
              </a:rPr>
              <a:t> and </a:t>
            </a:r>
            <a:r>
              <a:rPr i="1" lang="en" sz="1200">
                <a:solidFill>
                  <a:schemeClr val="dk1"/>
                </a:solidFill>
                <a:highlight>
                  <a:srgbClr val="FFFFFF"/>
                </a:highlight>
                <a:latin typeface="Open Sans"/>
                <a:ea typeface="Open Sans"/>
                <a:cs typeface="Open Sans"/>
                <a:sym typeface="Open Sans"/>
              </a:rPr>
              <a:t>max depth</a:t>
            </a:r>
            <a:r>
              <a:rPr lang="en" sz="1200">
                <a:solidFill>
                  <a:schemeClr val="dk1"/>
                </a:solidFill>
                <a:highlight>
                  <a:srgbClr val="FFFFFF"/>
                </a:highlight>
                <a:latin typeface="Open Sans"/>
                <a:ea typeface="Open Sans"/>
                <a:cs typeface="Open Sans"/>
                <a:sym typeface="Open Sans"/>
              </a:rPr>
              <a:t> hyperparameters. </a:t>
            </a:r>
            <a:endParaRPr sz="1200">
              <a:solidFill>
                <a:schemeClr val="dk1"/>
              </a:solidFill>
              <a:highlight>
                <a:srgbClr val="FFFFFF"/>
              </a:highlight>
              <a:latin typeface="Open Sans"/>
              <a:ea typeface="Open Sans"/>
              <a:cs typeface="Open Sans"/>
              <a:sym typeface="Open Sans"/>
            </a:endParaRPr>
          </a:p>
          <a:p>
            <a:pPr indent="-304800" lvl="0" marL="457200" rtl="0" algn="l">
              <a:lnSpc>
                <a:spcPct val="115000"/>
              </a:lnSpc>
              <a:spcBef>
                <a:spcPts val="0"/>
              </a:spcBef>
              <a:spcAft>
                <a:spcPts val="0"/>
              </a:spcAft>
              <a:buClr>
                <a:schemeClr val="dk1"/>
              </a:buClr>
              <a:buSzPts val="1200"/>
              <a:buFont typeface="Open Sans"/>
              <a:buChar char="●"/>
            </a:pPr>
            <a:r>
              <a:rPr b="1" lang="en" sz="1200">
                <a:solidFill>
                  <a:schemeClr val="dk1"/>
                </a:solidFill>
                <a:highlight>
                  <a:srgbClr val="FFFFFF"/>
                </a:highlight>
                <a:latin typeface="Open Sans"/>
                <a:ea typeface="Open Sans"/>
                <a:cs typeface="Open Sans"/>
                <a:sym typeface="Open Sans"/>
              </a:rPr>
              <a:t>Points between 10-20 offer the best model in terms of overfitting</a:t>
            </a:r>
            <a:r>
              <a:rPr lang="en" sz="1200">
                <a:solidFill>
                  <a:schemeClr val="dk1"/>
                </a:solidFill>
                <a:highlight>
                  <a:srgbClr val="FFFFFF"/>
                </a:highlight>
                <a:latin typeface="Open Sans"/>
                <a:ea typeface="Open Sans"/>
                <a:cs typeface="Open Sans"/>
                <a:sym typeface="Open Sans"/>
              </a:rPr>
              <a:t>. </a:t>
            </a:r>
            <a:endParaRPr sz="1200">
              <a:solidFill>
                <a:schemeClr val="dk1"/>
              </a:solidFill>
              <a:highlight>
                <a:srgbClr val="FFFFFF"/>
              </a:highlight>
              <a:latin typeface="Open Sans"/>
              <a:ea typeface="Open Sans"/>
              <a:cs typeface="Open Sans"/>
              <a:sym typeface="Open Sans"/>
            </a:endParaRPr>
          </a:p>
          <a:p>
            <a:pPr indent="-304800" lvl="0" marL="457200" rtl="0" algn="l">
              <a:lnSpc>
                <a:spcPct val="115000"/>
              </a:lnSpc>
              <a:spcBef>
                <a:spcPts val="0"/>
              </a:spcBef>
              <a:spcAft>
                <a:spcPts val="0"/>
              </a:spcAft>
              <a:buClr>
                <a:schemeClr val="dk1"/>
              </a:buClr>
              <a:buSzPts val="1200"/>
              <a:buFont typeface="Open Sans"/>
              <a:buChar char="●"/>
            </a:pPr>
            <a:r>
              <a:rPr lang="en" sz="1200">
                <a:solidFill>
                  <a:schemeClr val="dk1"/>
                </a:solidFill>
                <a:highlight>
                  <a:srgbClr val="FFFFFF"/>
                </a:highlight>
                <a:latin typeface="Open Sans"/>
                <a:ea typeface="Open Sans"/>
                <a:cs typeface="Open Sans"/>
                <a:sym typeface="Open Sans"/>
              </a:rPr>
              <a:t>Each test sample point above 20 increases train performance by a higher rate, the </a:t>
            </a:r>
            <a:r>
              <a:rPr b="1" lang="en" sz="1200">
                <a:solidFill>
                  <a:schemeClr val="dk1"/>
                </a:solidFill>
                <a:highlight>
                  <a:srgbClr val="FFFFFF"/>
                </a:highlight>
                <a:latin typeface="Open Sans"/>
                <a:ea typeface="Open Sans"/>
                <a:cs typeface="Open Sans"/>
                <a:sym typeface="Open Sans"/>
              </a:rPr>
              <a:t>ideal points being between 10-40.</a:t>
            </a:r>
            <a:r>
              <a:rPr lang="en" sz="1200">
                <a:solidFill>
                  <a:schemeClr val="dk1"/>
                </a:solidFill>
                <a:highlight>
                  <a:srgbClr val="FFFFFF"/>
                </a:highlight>
                <a:latin typeface="Open Sans"/>
                <a:ea typeface="Open Sans"/>
                <a:cs typeface="Open Sans"/>
                <a:sym typeface="Open Sans"/>
              </a:rPr>
              <a:t> </a:t>
            </a:r>
            <a:endParaRPr sz="1200">
              <a:solidFill>
                <a:schemeClr val="dk1"/>
              </a:solidFill>
              <a:highlight>
                <a:srgbClr val="FFFFFF"/>
              </a:highlight>
              <a:latin typeface="Open Sans"/>
              <a:ea typeface="Open Sans"/>
              <a:cs typeface="Open Sans"/>
              <a:sym typeface="Open Sans"/>
            </a:endParaRPr>
          </a:p>
        </p:txBody>
      </p:sp>
      <p:sp>
        <p:nvSpPr>
          <p:cNvPr id="291" name="Google Shape;291;p41"/>
          <p:cNvSpPr txBox="1"/>
          <p:nvPr/>
        </p:nvSpPr>
        <p:spPr>
          <a:xfrm>
            <a:off x="3949150" y="2778625"/>
            <a:ext cx="5112000" cy="1747800"/>
          </a:xfrm>
          <a:prstGeom prst="rect">
            <a:avLst/>
          </a:prstGeom>
          <a:no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solidFill>
                  <a:schemeClr val="dk1"/>
                </a:solidFill>
                <a:highlight>
                  <a:srgbClr val="FFFFFF"/>
                </a:highlight>
                <a:latin typeface="Open Sans"/>
                <a:ea typeface="Open Sans"/>
                <a:cs typeface="Open Sans"/>
                <a:sym typeface="Open Sans"/>
              </a:rPr>
              <a:t>Important Features</a:t>
            </a:r>
            <a:endParaRPr sz="1800">
              <a:solidFill>
                <a:schemeClr val="dk1"/>
              </a:solidFill>
              <a:highlight>
                <a:srgbClr val="FFFFFF"/>
              </a:highlight>
              <a:latin typeface="Open Sans"/>
              <a:ea typeface="Open Sans"/>
              <a:cs typeface="Open Sans"/>
              <a:sym typeface="Open Sans"/>
            </a:endParaRPr>
          </a:p>
          <a:p>
            <a:pPr indent="-304800" lvl="0" marL="457200" rtl="0" algn="l">
              <a:lnSpc>
                <a:spcPct val="115000"/>
              </a:lnSpc>
              <a:spcBef>
                <a:spcPts val="1200"/>
              </a:spcBef>
              <a:spcAft>
                <a:spcPts val="0"/>
              </a:spcAft>
              <a:buClr>
                <a:schemeClr val="dk1"/>
              </a:buClr>
              <a:buSzPts val="1200"/>
              <a:buFont typeface="Open Sans"/>
              <a:buChar char="●"/>
            </a:pPr>
            <a:r>
              <a:rPr b="1" lang="en" sz="1200">
                <a:solidFill>
                  <a:schemeClr val="dk1"/>
                </a:solidFill>
                <a:highlight>
                  <a:srgbClr val="FFFFFF"/>
                </a:highlight>
                <a:latin typeface="Open Sans"/>
                <a:ea typeface="Open Sans"/>
                <a:cs typeface="Open Sans"/>
                <a:sym typeface="Open Sans"/>
              </a:rPr>
              <a:t>Road Length</a:t>
            </a:r>
            <a:r>
              <a:rPr lang="en" sz="1200">
                <a:solidFill>
                  <a:schemeClr val="dk1"/>
                </a:solidFill>
                <a:highlight>
                  <a:srgbClr val="FFFFFF"/>
                </a:highlight>
                <a:latin typeface="Open Sans"/>
                <a:ea typeface="Open Sans"/>
                <a:cs typeface="Open Sans"/>
                <a:sym typeface="Open Sans"/>
              </a:rPr>
              <a:t> and </a:t>
            </a:r>
            <a:r>
              <a:rPr b="1" lang="en" sz="1200">
                <a:solidFill>
                  <a:schemeClr val="dk1"/>
                </a:solidFill>
                <a:highlight>
                  <a:srgbClr val="FFFFFF"/>
                </a:highlight>
                <a:latin typeface="Open Sans"/>
                <a:ea typeface="Open Sans"/>
                <a:cs typeface="Open Sans"/>
                <a:sym typeface="Open Sans"/>
              </a:rPr>
              <a:t>Speed </a:t>
            </a:r>
            <a:r>
              <a:rPr lang="en" sz="1200">
                <a:solidFill>
                  <a:schemeClr val="dk1"/>
                </a:solidFill>
                <a:highlight>
                  <a:srgbClr val="FFFFFF"/>
                </a:highlight>
                <a:latin typeface="Open Sans"/>
                <a:ea typeface="Open Sans"/>
                <a:cs typeface="Open Sans"/>
                <a:sym typeface="Open Sans"/>
              </a:rPr>
              <a:t>are the </a:t>
            </a:r>
            <a:r>
              <a:rPr b="1" lang="en" sz="1200">
                <a:solidFill>
                  <a:schemeClr val="dk1"/>
                </a:solidFill>
                <a:highlight>
                  <a:srgbClr val="FFFFFF"/>
                </a:highlight>
                <a:latin typeface="Open Sans"/>
                <a:ea typeface="Open Sans"/>
                <a:cs typeface="Open Sans"/>
                <a:sym typeface="Open Sans"/>
              </a:rPr>
              <a:t>best predictors</a:t>
            </a:r>
            <a:r>
              <a:rPr lang="en" sz="1200">
                <a:solidFill>
                  <a:schemeClr val="dk1"/>
                </a:solidFill>
                <a:highlight>
                  <a:srgbClr val="FFFFFF"/>
                </a:highlight>
                <a:latin typeface="Open Sans"/>
                <a:ea typeface="Open Sans"/>
                <a:cs typeface="Open Sans"/>
                <a:sym typeface="Open Sans"/>
              </a:rPr>
              <a:t> of severe collisions followed closely by </a:t>
            </a:r>
            <a:r>
              <a:rPr b="1" lang="en" sz="1200">
                <a:solidFill>
                  <a:schemeClr val="dk1"/>
                </a:solidFill>
                <a:highlight>
                  <a:srgbClr val="FFFFFF"/>
                </a:highlight>
                <a:latin typeface="Open Sans"/>
                <a:ea typeface="Open Sans"/>
                <a:cs typeface="Open Sans"/>
                <a:sym typeface="Open Sans"/>
              </a:rPr>
              <a:t>Hour</a:t>
            </a:r>
            <a:endParaRPr b="1" sz="1200">
              <a:solidFill>
                <a:schemeClr val="dk1"/>
              </a:solidFill>
              <a:highlight>
                <a:srgbClr val="FFFFFF"/>
              </a:highlight>
              <a:latin typeface="Open Sans"/>
              <a:ea typeface="Open Sans"/>
              <a:cs typeface="Open Sans"/>
              <a:sym typeface="Open Sans"/>
            </a:endParaRPr>
          </a:p>
          <a:p>
            <a:pPr indent="-304800" lvl="0" marL="457200" rtl="0" algn="l">
              <a:lnSpc>
                <a:spcPct val="115000"/>
              </a:lnSpc>
              <a:spcBef>
                <a:spcPts val="0"/>
              </a:spcBef>
              <a:spcAft>
                <a:spcPts val="0"/>
              </a:spcAft>
              <a:buClr>
                <a:schemeClr val="dk1"/>
              </a:buClr>
              <a:buSzPts val="1200"/>
              <a:buFont typeface="Open Sans"/>
              <a:buChar char="●"/>
            </a:pPr>
            <a:r>
              <a:rPr lang="en" sz="1200">
                <a:solidFill>
                  <a:schemeClr val="dk1"/>
                </a:solidFill>
                <a:highlight>
                  <a:srgbClr val="FFFFFF"/>
                </a:highlight>
                <a:latin typeface="Open Sans"/>
                <a:ea typeface="Open Sans"/>
                <a:cs typeface="Open Sans"/>
                <a:sym typeface="Open Sans"/>
              </a:rPr>
              <a:t>Month, Date and Junction Type have similar effects on the model</a:t>
            </a:r>
            <a:endParaRPr sz="1200">
              <a:solidFill>
                <a:schemeClr val="dk1"/>
              </a:solidFill>
              <a:highlight>
                <a:srgbClr val="FFFFFF"/>
              </a:highlight>
              <a:latin typeface="Open Sans"/>
              <a:ea typeface="Open Sans"/>
              <a:cs typeface="Open Sans"/>
              <a:sym typeface="Open Sans"/>
            </a:endParaRPr>
          </a:p>
          <a:p>
            <a:pPr indent="-304800" lvl="0" marL="457200" rtl="0" algn="l">
              <a:lnSpc>
                <a:spcPct val="115000"/>
              </a:lnSpc>
              <a:spcBef>
                <a:spcPts val="0"/>
              </a:spcBef>
              <a:spcAft>
                <a:spcPts val="0"/>
              </a:spcAft>
              <a:buClr>
                <a:schemeClr val="dk1"/>
              </a:buClr>
              <a:buSzPts val="1200"/>
              <a:buFont typeface="Open Sans"/>
              <a:buChar char="●"/>
            </a:pPr>
            <a:r>
              <a:rPr b="1" lang="en" sz="1200">
                <a:solidFill>
                  <a:schemeClr val="dk1"/>
                </a:solidFill>
                <a:highlight>
                  <a:srgbClr val="FFFFFF"/>
                </a:highlight>
                <a:latin typeface="Open Sans"/>
                <a:ea typeface="Open Sans"/>
                <a:cs typeface="Open Sans"/>
                <a:sym typeface="Open Sans"/>
              </a:rPr>
              <a:t>Day of the Week </a:t>
            </a:r>
            <a:r>
              <a:rPr lang="en" sz="1200">
                <a:solidFill>
                  <a:schemeClr val="dk1"/>
                </a:solidFill>
                <a:highlight>
                  <a:srgbClr val="FFFFFF"/>
                </a:highlight>
                <a:latin typeface="Open Sans"/>
                <a:ea typeface="Open Sans"/>
                <a:cs typeface="Open Sans"/>
                <a:sym typeface="Open Sans"/>
              </a:rPr>
              <a:t>and </a:t>
            </a:r>
            <a:r>
              <a:rPr b="1" lang="en" sz="1200">
                <a:solidFill>
                  <a:schemeClr val="dk1"/>
                </a:solidFill>
                <a:highlight>
                  <a:srgbClr val="FFFFFF"/>
                </a:highlight>
                <a:latin typeface="Open Sans"/>
                <a:ea typeface="Open Sans"/>
                <a:cs typeface="Open Sans"/>
                <a:sym typeface="Open Sans"/>
              </a:rPr>
              <a:t>Address Type </a:t>
            </a:r>
            <a:r>
              <a:rPr lang="en" sz="1200">
                <a:solidFill>
                  <a:schemeClr val="dk1"/>
                </a:solidFill>
                <a:highlight>
                  <a:srgbClr val="FFFFFF"/>
                </a:highlight>
                <a:latin typeface="Open Sans"/>
                <a:ea typeface="Open Sans"/>
                <a:cs typeface="Open Sans"/>
                <a:sym typeface="Open Sans"/>
              </a:rPr>
              <a:t>are the</a:t>
            </a:r>
            <a:r>
              <a:rPr b="1" lang="en" sz="1200">
                <a:solidFill>
                  <a:schemeClr val="dk1"/>
                </a:solidFill>
                <a:highlight>
                  <a:srgbClr val="FFFFFF"/>
                </a:highlight>
                <a:latin typeface="Open Sans"/>
                <a:ea typeface="Open Sans"/>
                <a:cs typeface="Open Sans"/>
                <a:sym typeface="Open Sans"/>
              </a:rPr>
              <a:t> worst predictors</a:t>
            </a:r>
            <a:endParaRPr b="1" sz="1200">
              <a:solidFill>
                <a:schemeClr val="dk1"/>
              </a:solidFill>
              <a:highlight>
                <a:srgbClr val="FFFFFF"/>
              </a:highlight>
              <a:latin typeface="Open Sans"/>
              <a:ea typeface="Open Sans"/>
              <a:cs typeface="Open Sans"/>
              <a:sym typeface="Open San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 name="Shape 75"/>
        <p:cNvGrpSpPr/>
        <p:nvPr/>
      </p:nvGrpSpPr>
      <p:grpSpPr>
        <a:xfrm>
          <a:off x="0" y="0"/>
          <a:ext cx="0" cy="0"/>
          <a:chOff x="0" y="0"/>
          <a:chExt cx="0" cy="0"/>
        </a:xfrm>
      </p:grpSpPr>
      <p:sp>
        <p:nvSpPr>
          <p:cNvPr id="76" name="Google Shape;76;p15"/>
          <p:cNvSpPr txBox="1"/>
          <p:nvPr>
            <p:ph type="title"/>
          </p:nvPr>
        </p:nvSpPr>
        <p:spPr>
          <a:xfrm>
            <a:off x="311700" y="315925"/>
            <a:ext cx="8520600" cy="659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3600"/>
              <a:t>Problem</a:t>
            </a:r>
            <a:endParaRPr b="1" sz="3600"/>
          </a:p>
        </p:txBody>
      </p:sp>
      <p:sp>
        <p:nvSpPr>
          <p:cNvPr id="77" name="Google Shape;77;p15"/>
          <p:cNvSpPr txBox="1"/>
          <p:nvPr>
            <p:ph idx="1" type="body"/>
          </p:nvPr>
        </p:nvSpPr>
        <p:spPr>
          <a:xfrm>
            <a:off x="311700" y="1225225"/>
            <a:ext cx="8520600" cy="2472300"/>
          </a:xfrm>
          <a:prstGeom prst="rect">
            <a:avLst/>
          </a:prstGeom>
        </p:spPr>
        <p:txBody>
          <a:bodyPr anchorCtr="0" anchor="t" bIns="91425" lIns="91425" spcFirstLastPara="1" rIns="91425" wrap="square" tIns="91425">
            <a:noAutofit/>
          </a:bodyPr>
          <a:lstStyle/>
          <a:p>
            <a:pPr indent="-342900" lvl="0" marL="457200" rtl="0" algn="l">
              <a:lnSpc>
                <a:spcPct val="100000"/>
              </a:lnSpc>
              <a:spcBef>
                <a:spcPts val="0"/>
              </a:spcBef>
              <a:spcAft>
                <a:spcPts val="0"/>
              </a:spcAft>
              <a:buSzPts val="1800"/>
              <a:buChar char="●"/>
            </a:pPr>
            <a:r>
              <a:rPr b="1" lang="en"/>
              <a:t>6,452,000 motor vehicle crashes</a:t>
            </a:r>
            <a:r>
              <a:rPr lang="en"/>
              <a:t> and </a:t>
            </a:r>
            <a:r>
              <a:rPr b="1" lang="en"/>
              <a:t>37,133 crash-related deaths</a:t>
            </a:r>
            <a:r>
              <a:rPr lang="en"/>
              <a:t> in 2017 alone.</a:t>
            </a:r>
            <a:endParaRPr/>
          </a:p>
          <a:p>
            <a:pPr indent="0" lvl="0" marL="457200" rtl="0" algn="l">
              <a:lnSpc>
                <a:spcPct val="100000"/>
              </a:lnSpc>
              <a:spcBef>
                <a:spcPts val="0"/>
              </a:spcBef>
              <a:spcAft>
                <a:spcPts val="0"/>
              </a:spcAft>
              <a:buNone/>
            </a:pPr>
            <a:r>
              <a:t/>
            </a:r>
            <a:endParaRPr/>
          </a:p>
          <a:p>
            <a:pPr indent="-342900" lvl="0" marL="457200" rtl="0" algn="l">
              <a:lnSpc>
                <a:spcPct val="100000"/>
              </a:lnSpc>
              <a:spcBef>
                <a:spcPts val="0"/>
              </a:spcBef>
              <a:spcAft>
                <a:spcPts val="0"/>
              </a:spcAft>
              <a:buSzPts val="1800"/>
              <a:buChar char="●"/>
            </a:pPr>
            <a:r>
              <a:rPr lang="en"/>
              <a:t>Significant costs in terms of </a:t>
            </a:r>
            <a:r>
              <a:rPr b="1" lang="en"/>
              <a:t>life, money and property</a:t>
            </a:r>
            <a:r>
              <a:rPr lang="en"/>
              <a:t> incurred </a:t>
            </a:r>
            <a:endParaRPr/>
          </a:p>
          <a:p>
            <a:pPr indent="0" lvl="0" marL="457200" rtl="0" algn="l">
              <a:lnSpc>
                <a:spcPct val="100000"/>
              </a:lnSpc>
              <a:spcBef>
                <a:spcPts val="0"/>
              </a:spcBef>
              <a:spcAft>
                <a:spcPts val="0"/>
              </a:spcAft>
              <a:buNone/>
            </a:pPr>
            <a:r>
              <a:t/>
            </a:r>
            <a:endParaRPr/>
          </a:p>
          <a:p>
            <a:pPr indent="-342900" lvl="0" marL="457200" rtl="0" algn="l">
              <a:lnSpc>
                <a:spcPct val="100000"/>
              </a:lnSpc>
              <a:spcBef>
                <a:spcPts val="0"/>
              </a:spcBef>
              <a:spcAft>
                <a:spcPts val="0"/>
              </a:spcAft>
              <a:buSzPts val="1800"/>
              <a:buChar char="●"/>
            </a:pPr>
            <a:r>
              <a:rPr lang="en"/>
              <a:t>Number of vehicles in the US </a:t>
            </a:r>
            <a:r>
              <a:rPr b="1" lang="en"/>
              <a:t>keeps growing every year</a:t>
            </a:r>
            <a:endParaRPr b="1"/>
          </a:p>
          <a:p>
            <a:pPr indent="0" lvl="0" marL="457200" rtl="0" algn="l">
              <a:lnSpc>
                <a:spcPct val="100000"/>
              </a:lnSpc>
              <a:spcBef>
                <a:spcPts val="0"/>
              </a:spcBef>
              <a:spcAft>
                <a:spcPts val="0"/>
              </a:spcAft>
              <a:buNone/>
            </a:pPr>
            <a:r>
              <a:t/>
            </a:r>
            <a:endParaRPr/>
          </a:p>
          <a:p>
            <a:pPr indent="-342900" lvl="0" marL="457200" rtl="0" algn="l">
              <a:lnSpc>
                <a:spcPct val="100000"/>
              </a:lnSpc>
              <a:spcBef>
                <a:spcPts val="0"/>
              </a:spcBef>
              <a:spcAft>
                <a:spcPts val="0"/>
              </a:spcAft>
              <a:buSzPts val="1800"/>
              <a:buChar char="●"/>
            </a:pPr>
            <a:r>
              <a:rPr lang="en"/>
              <a:t>Need to </a:t>
            </a:r>
            <a:r>
              <a:rPr b="1" lang="en"/>
              <a:t>adopt greater safety measures</a:t>
            </a:r>
            <a:r>
              <a:rPr lang="en"/>
              <a:t> on the road</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5" name="Shape 295"/>
        <p:cNvGrpSpPr/>
        <p:nvPr/>
      </p:nvGrpSpPr>
      <p:grpSpPr>
        <a:xfrm>
          <a:off x="0" y="0"/>
          <a:ext cx="0" cy="0"/>
          <a:chOff x="0" y="0"/>
          <a:chExt cx="0" cy="0"/>
        </a:xfrm>
      </p:grpSpPr>
      <p:sp>
        <p:nvSpPr>
          <p:cNvPr id="296" name="Google Shape;296;p42"/>
          <p:cNvSpPr txBox="1"/>
          <p:nvPr>
            <p:ph idx="1" type="body"/>
          </p:nvPr>
        </p:nvSpPr>
        <p:spPr>
          <a:xfrm>
            <a:off x="311700" y="129550"/>
            <a:ext cx="8520600" cy="4536000"/>
          </a:xfrm>
          <a:prstGeom prst="rect">
            <a:avLst/>
          </a:prstGeom>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4200">
                <a:latin typeface="Economica"/>
                <a:ea typeface="Economica"/>
                <a:cs typeface="Economica"/>
                <a:sym typeface="Economica"/>
              </a:rPr>
              <a:t>Conclusion</a:t>
            </a:r>
            <a:endParaRPr sz="4200">
              <a:latin typeface="Economica"/>
              <a:ea typeface="Economica"/>
              <a:cs typeface="Economica"/>
              <a:sym typeface="Economica"/>
            </a:endParaRPr>
          </a:p>
          <a:p>
            <a:pPr indent="0" lvl="0" marL="0" rtl="0" algn="l">
              <a:spcBef>
                <a:spcPts val="0"/>
              </a:spcBef>
              <a:spcAft>
                <a:spcPts val="0"/>
              </a:spcAft>
              <a:buNone/>
            </a:pPr>
            <a:r>
              <a:t/>
            </a:r>
            <a:endParaRPr sz="1200"/>
          </a:p>
          <a:p>
            <a:pPr indent="-304800" lvl="0" marL="457200" rtl="0" algn="l">
              <a:spcBef>
                <a:spcPts val="1600"/>
              </a:spcBef>
              <a:spcAft>
                <a:spcPts val="0"/>
              </a:spcAft>
              <a:buSzPts val="1200"/>
              <a:buChar char="●"/>
            </a:pPr>
            <a:r>
              <a:rPr lang="en" sz="1200"/>
              <a:t>The center of the city as well as routes along major roads going north, south and east have a relatively higher density of severe incidents</a:t>
            </a:r>
            <a:endParaRPr sz="1200"/>
          </a:p>
          <a:p>
            <a:pPr indent="0" lvl="0" marL="457200" rtl="0" algn="l">
              <a:lnSpc>
                <a:spcPct val="6000"/>
              </a:lnSpc>
              <a:spcBef>
                <a:spcPts val="1600"/>
              </a:spcBef>
              <a:spcAft>
                <a:spcPts val="0"/>
              </a:spcAft>
              <a:buNone/>
            </a:pPr>
            <a:r>
              <a:t/>
            </a:r>
            <a:endParaRPr sz="1200"/>
          </a:p>
          <a:p>
            <a:pPr indent="-304800" lvl="0" marL="457200" rtl="0" algn="l">
              <a:spcBef>
                <a:spcPts val="0"/>
              </a:spcBef>
              <a:spcAft>
                <a:spcPts val="0"/>
              </a:spcAft>
              <a:buSzPts val="1200"/>
              <a:buChar char="●"/>
            </a:pPr>
            <a:r>
              <a:rPr lang="en" sz="1200"/>
              <a:t>Class imbalance made prediction of the severe (minority) class difficult. Oversampling methods such as SMOTE were not effective in dealing with the imbalance problem since not many features explained the variance in severity classes well. </a:t>
            </a:r>
            <a:endParaRPr sz="1200"/>
          </a:p>
          <a:p>
            <a:pPr indent="0" lvl="0" marL="457200" rtl="0" algn="l">
              <a:lnSpc>
                <a:spcPct val="6000"/>
              </a:lnSpc>
              <a:spcBef>
                <a:spcPts val="1600"/>
              </a:spcBef>
              <a:spcAft>
                <a:spcPts val="0"/>
              </a:spcAft>
              <a:buNone/>
            </a:pPr>
            <a:r>
              <a:t/>
            </a:r>
            <a:endParaRPr sz="1200"/>
          </a:p>
          <a:p>
            <a:pPr indent="-304800" lvl="0" marL="457200" rtl="0" algn="l">
              <a:spcBef>
                <a:spcPts val="0"/>
              </a:spcBef>
              <a:spcAft>
                <a:spcPts val="0"/>
              </a:spcAft>
              <a:buSzPts val="1200"/>
              <a:buChar char="●"/>
            </a:pPr>
            <a:r>
              <a:rPr lang="en" sz="1200"/>
              <a:t>Location-based features such as </a:t>
            </a:r>
            <a:r>
              <a:rPr i="1" lang="en" sz="1200"/>
              <a:t>Weather</a:t>
            </a:r>
            <a:r>
              <a:rPr lang="en" sz="1200"/>
              <a:t>, </a:t>
            </a:r>
            <a:r>
              <a:rPr i="1" lang="en" sz="1200"/>
              <a:t>Road/Light Condition</a:t>
            </a:r>
            <a:r>
              <a:rPr lang="en" sz="1200"/>
              <a:t> and </a:t>
            </a:r>
            <a:r>
              <a:rPr i="1" lang="en" sz="1200"/>
              <a:t>Neighborhood</a:t>
            </a:r>
            <a:r>
              <a:rPr lang="en" sz="1200"/>
              <a:t> provide little information. The more important variables turned out to be ones related to traffic flow, road dimensions, date and time. </a:t>
            </a:r>
            <a:endParaRPr sz="1200"/>
          </a:p>
          <a:p>
            <a:pPr indent="0" lvl="0" marL="0" rtl="0" algn="l">
              <a:lnSpc>
                <a:spcPct val="6000"/>
              </a:lnSpc>
              <a:spcBef>
                <a:spcPts val="1600"/>
              </a:spcBef>
              <a:spcAft>
                <a:spcPts val="0"/>
              </a:spcAft>
              <a:buNone/>
            </a:pPr>
            <a:r>
              <a:t/>
            </a:r>
            <a:endParaRPr sz="1200"/>
          </a:p>
          <a:p>
            <a:pPr indent="-304800" lvl="0" marL="457200" rtl="0" algn="l">
              <a:spcBef>
                <a:spcPts val="0"/>
              </a:spcBef>
              <a:spcAft>
                <a:spcPts val="0"/>
              </a:spcAft>
              <a:buSzPts val="1200"/>
              <a:buChar char="●"/>
            </a:pPr>
            <a:r>
              <a:rPr lang="en" sz="1200"/>
              <a:t>An optimized LightGBM model provided a ROC AUC score of 0.66 and zero true positive values due to imbalance. This was tackled by adopting a threshold value of 0.02 which yielded 493 TP, 474 FN, 17697 FP and 42771 TN. Accuracy was 0.7042 with a corresponding misclassification error of 0.2957. </a:t>
            </a:r>
            <a:endParaRPr sz="1200"/>
          </a:p>
          <a:p>
            <a:pPr indent="0" lvl="0" marL="457200" rtl="0" algn="l">
              <a:lnSpc>
                <a:spcPct val="20000"/>
              </a:lnSpc>
              <a:spcBef>
                <a:spcPts val="1600"/>
              </a:spcBef>
              <a:spcAft>
                <a:spcPts val="0"/>
              </a:spcAft>
              <a:buNone/>
            </a:pPr>
            <a:r>
              <a:t/>
            </a:r>
            <a:endParaRPr sz="1200"/>
          </a:p>
          <a:p>
            <a:pPr indent="-304800" lvl="0" marL="457200" rtl="0" algn="l">
              <a:spcBef>
                <a:spcPts val="0"/>
              </a:spcBef>
              <a:spcAft>
                <a:spcPts val="0"/>
              </a:spcAft>
              <a:buSzPts val="1200"/>
              <a:buChar char="●"/>
            </a:pPr>
            <a:r>
              <a:rPr lang="en" sz="1200"/>
              <a:t>Since it’s more critical to predict severe collisions correctly, a lower threshold was selected in order to generate more true positives at the expense of a higher false positive rate. </a:t>
            </a:r>
            <a:endParaRPr sz="12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 name="Shape 81"/>
        <p:cNvGrpSpPr/>
        <p:nvPr/>
      </p:nvGrpSpPr>
      <p:grpSpPr>
        <a:xfrm>
          <a:off x="0" y="0"/>
          <a:ext cx="0" cy="0"/>
          <a:chOff x="0" y="0"/>
          <a:chExt cx="0" cy="0"/>
        </a:xfrm>
      </p:grpSpPr>
      <p:sp>
        <p:nvSpPr>
          <p:cNvPr id="82" name="Google Shape;82;p16"/>
          <p:cNvSpPr txBox="1"/>
          <p:nvPr>
            <p:ph type="title"/>
          </p:nvPr>
        </p:nvSpPr>
        <p:spPr>
          <a:xfrm>
            <a:off x="311700" y="315925"/>
            <a:ext cx="8520600" cy="672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3600"/>
              <a:t>Solution</a:t>
            </a:r>
            <a:endParaRPr b="1" sz="3600"/>
          </a:p>
        </p:txBody>
      </p:sp>
      <p:sp>
        <p:nvSpPr>
          <p:cNvPr id="83" name="Google Shape;83;p16"/>
          <p:cNvSpPr txBox="1"/>
          <p:nvPr>
            <p:ph idx="1" type="body"/>
          </p:nvPr>
        </p:nvSpPr>
        <p:spPr>
          <a:xfrm>
            <a:off x="311700" y="1225225"/>
            <a:ext cx="8520600" cy="36609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Insurance companies play a significant role in </a:t>
            </a:r>
            <a:r>
              <a:rPr b="1" lang="en"/>
              <a:t>minimizing </a:t>
            </a:r>
            <a:r>
              <a:rPr lang="en"/>
              <a:t>and </a:t>
            </a:r>
            <a:r>
              <a:rPr b="1" lang="en"/>
              <a:t>handling automobile collisions. </a:t>
            </a:r>
            <a:r>
              <a:rPr lang="en"/>
              <a:t>Provide services by </a:t>
            </a:r>
            <a:r>
              <a:rPr b="1" lang="en"/>
              <a:t>charging insurance </a:t>
            </a:r>
            <a:r>
              <a:rPr lang="en"/>
              <a:t>premiums</a:t>
            </a:r>
            <a:endParaRPr/>
          </a:p>
          <a:p>
            <a:pPr indent="0" lvl="0" marL="0" rtl="0" algn="l">
              <a:lnSpc>
                <a:spcPct val="6000"/>
              </a:lnSpc>
              <a:spcBef>
                <a:spcPts val="1600"/>
              </a:spcBef>
              <a:spcAft>
                <a:spcPts val="0"/>
              </a:spcAft>
              <a:buNone/>
            </a:pPr>
            <a:r>
              <a:t/>
            </a:r>
            <a:endParaRPr/>
          </a:p>
          <a:p>
            <a:pPr indent="-342900" lvl="0" marL="457200" rtl="0" algn="l">
              <a:spcBef>
                <a:spcPts val="0"/>
              </a:spcBef>
              <a:spcAft>
                <a:spcPts val="0"/>
              </a:spcAft>
              <a:buSzPts val="1800"/>
              <a:buChar char="●"/>
            </a:pPr>
            <a:r>
              <a:rPr lang="en"/>
              <a:t>Need to </a:t>
            </a:r>
            <a:r>
              <a:rPr lang="en"/>
              <a:t>more </a:t>
            </a:r>
            <a:r>
              <a:rPr b="1" lang="en"/>
              <a:t>accurately determine insurance rates</a:t>
            </a:r>
            <a:r>
              <a:rPr lang="en"/>
              <a:t> through prediction</a:t>
            </a:r>
            <a:endParaRPr/>
          </a:p>
          <a:p>
            <a:pPr indent="0" lvl="0" marL="457200" rtl="0" algn="l">
              <a:lnSpc>
                <a:spcPct val="20000"/>
              </a:lnSpc>
              <a:spcBef>
                <a:spcPts val="1600"/>
              </a:spcBef>
              <a:spcAft>
                <a:spcPts val="0"/>
              </a:spcAft>
              <a:buNone/>
            </a:pPr>
            <a:r>
              <a:t/>
            </a:r>
            <a:endParaRPr/>
          </a:p>
          <a:p>
            <a:pPr indent="-342900" lvl="0" marL="457200" rtl="0" algn="l">
              <a:spcBef>
                <a:spcPts val="0"/>
              </a:spcBef>
              <a:spcAft>
                <a:spcPts val="0"/>
              </a:spcAft>
              <a:buSzPts val="1800"/>
              <a:buChar char="●"/>
            </a:pPr>
            <a:r>
              <a:rPr lang="en"/>
              <a:t>Use machine learning to </a:t>
            </a:r>
            <a:r>
              <a:rPr b="1" lang="en"/>
              <a:t>predict severe collisions</a:t>
            </a:r>
            <a:r>
              <a:rPr lang="en"/>
              <a:t> and </a:t>
            </a:r>
            <a:r>
              <a:rPr b="1" lang="en"/>
              <a:t>explore important factors</a:t>
            </a:r>
            <a:endParaRPr b="1"/>
          </a:p>
          <a:p>
            <a:pPr indent="0" lvl="0" marL="0" rtl="0" algn="l">
              <a:lnSpc>
                <a:spcPct val="6000"/>
              </a:lnSpc>
              <a:spcBef>
                <a:spcPts val="1600"/>
              </a:spcBef>
              <a:spcAft>
                <a:spcPts val="0"/>
              </a:spcAft>
              <a:buNone/>
            </a:pPr>
            <a:r>
              <a:t/>
            </a:r>
            <a:endParaRPr/>
          </a:p>
          <a:p>
            <a:pPr indent="0" lvl="0" marL="0" rtl="0" algn="l">
              <a:lnSpc>
                <a:spcPct val="6000"/>
              </a:lnSpc>
              <a:spcBef>
                <a:spcPts val="0"/>
              </a:spcBef>
              <a:spcAft>
                <a:spcPts val="0"/>
              </a:spcAft>
              <a:buNone/>
            </a:pPr>
            <a:r>
              <a:t/>
            </a:r>
            <a:endParaRPr/>
          </a:p>
          <a:p>
            <a:pPr indent="0" lvl="0" marL="0" rtl="0" algn="l">
              <a:lnSpc>
                <a:spcPct val="6000"/>
              </a:lnSpc>
              <a:spcBef>
                <a:spcPts val="0"/>
              </a:spcBef>
              <a:spcAft>
                <a:spcPts val="0"/>
              </a:spcAft>
              <a:buNone/>
            </a:pPr>
            <a:r>
              <a:t/>
            </a:r>
            <a:endParaRPr/>
          </a:p>
          <a:p>
            <a:pPr indent="0" lvl="0" marL="0" rtl="0" algn="l">
              <a:lnSpc>
                <a:spcPct val="6000"/>
              </a:lnSpc>
              <a:spcBef>
                <a:spcPts val="0"/>
              </a:spcBef>
              <a:spcAft>
                <a:spcPts val="0"/>
              </a:spcAft>
              <a:buNone/>
            </a:pPr>
            <a:r>
              <a:t/>
            </a:r>
            <a:endParaRPr/>
          </a:p>
          <a:p>
            <a:pPr indent="0" lvl="0" marL="0" rtl="0" algn="l">
              <a:lnSpc>
                <a:spcPct val="6000"/>
              </a:lnSpc>
              <a:spcBef>
                <a:spcPts val="0"/>
              </a:spcBef>
              <a:spcAft>
                <a:spcPts val="0"/>
              </a:spcAft>
              <a:buNone/>
            </a:pPr>
            <a:r>
              <a:t/>
            </a:r>
            <a:endParaRPr/>
          </a:p>
          <a:p>
            <a:pPr indent="0" lvl="0" marL="0" rtl="0" algn="l">
              <a:lnSpc>
                <a:spcPct val="6000"/>
              </a:lnSpc>
              <a:spcBef>
                <a:spcPts val="0"/>
              </a:spcBef>
              <a:spcAft>
                <a:spcPts val="0"/>
              </a:spcAft>
              <a:buNone/>
            </a:pPr>
            <a:r>
              <a:t/>
            </a:r>
            <a:endParaRPr/>
          </a:p>
          <a:p>
            <a:pPr indent="0" lvl="0" marL="0" rtl="0" algn="l">
              <a:lnSpc>
                <a:spcPct val="6000"/>
              </a:lnSpc>
              <a:spcBef>
                <a:spcPts val="0"/>
              </a:spcBef>
              <a:spcAft>
                <a:spcPts val="0"/>
              </a:spcAft>
              <a:buNone/>
            </a:pPr>
            <a:r>
              <a:t/>
            </a:r>
            <a:endParaRPr/>
          </a:p>
          <a:p>
            <a:pPr indent="0" lvl="0" marL="0" rtl="0" algn="l">
              <a:lnSpc>
                <a:spcPct val="6000"/>
              </a:lnSpc>
              <a:spcBef>
                <a:spcPts val="0"/>
              </a:spcBef>
              <a:spcAft>
                <a:spcPts val="0"/>
              </a:spcAft>
              <a:buNone/>
            </a:pPr>
            <a:r>
              <a:t/>
            </a:r>
            <a:endParaRPr/>
          </a:p>
          <a:p>
            <a:pPr indent="0" lvl="0" marL="0" rtl="0" algn="l">
              <a:lnSpc>
                <a:spcPct val="6000"/>
              </a:lnSpc>
              <a:spcBef>
                <a:spcPts val="0"/>
              </a:spcBef>
              <a:spcAft>
                <a:spcPts val="0"/>
              </a:spcAft>
              <a:buNone/>
            </a:pPr>
            <a:r>
              <a:t/>
            </a:r>
            <a:endParaRPr/>
          </a:p>
          <a:p>
            <a:pPr indent="0" lvl="0" marL="0" rtl="0" algn="l">
              <a:lnSpc>
                <a:spcPct val="6000"/>
              </a:lnSpc>
              <a:spcBef>
                <a:spcPts val="0"/>
              </a:spcBef>
              <a:spcAft>
                <a:spcPts val="0"/>
              </a:spcAft>
              <a:buNone/>
            </a:pPr>
            <a:r>
              <a:t/>
            </a:r>
            <a:endParaRPr/>
          </a:p>
          <a:p>
            <a:pPr indent="0" lvl="0" marL="0" rtl="0" algn="l">
              <a:lnSpc>
                <a:spcPct val="6000"/>
              </a:lnSpc>
              <a:spcBef>
                <a:spcPts val="0"/>
              </a:spcBef>
              <a:spcAft>
                <a:spcPts val="0"/>
              </a:spcAft>
              <a:buNone/>
            </a:pPr>
            <a:r>
              <a:t/>
            </a:r>
            <a:endParaRPr/>
          </a:p>
          <a:p>
            <a:pPr indent="0" lvl="0" marL="0" rtl="0" algn="l">
              <a:lnSpc>
                <a:spcPct val="6000"/>
              </a:lnSpc>
              <a:spcBef>
                <a:spcPts val="0"/>
              </a:spcBef>
              <a:spcAft>
                <a:spcPts val="0"/>
              </a:spcAft>
              <a:buNone/>
            </a:pPr>
            <a:r>
              <a:t/>
            </a:r>
            <a:endParaRPr/>
          </a:p>
          <a:p>
            <a:pPr indent="0" lvl="0" marL="0" rtl="0" algn="l">
              <a:lnSpc>
                <a:spcPct val="6000"/>
              </a:lnSpc>
              <a:spcBef>
                <a:spcPts val="0"/>
              </a:spcBef>
              <a:spcAft>
                <a:spcPts val="0"/>
              </a:spcAft>
              <a:buNone/>
            </a:pPr>
            <a:r>
              <a:t/>
            </a:r>
            <a:endParaRPr/>
          </a:p>
          <a:p>
            <a:pPr indent="0" lvl="0" marL="0" rtl="0" algn="l">
              <a:lnSpc>
                <a:spcPct val="6000"/>
              </a:lnSpc>
              <a:spcBef>
                <a:spcPts val="0"/>
              </a:spcBef>
              <a:spcAft>
                <a:spcPts val="0"/>
              </a:spcAft>
              <a:buNone/>
            </a:pPr>
            <a:r>
              <a:t/>
            </a:r>
            <a:endParaRPr/>
          </a:p>
          <a:p>
            <a:pPr indent="0" lvl="0" marL="0" rtl="0" algn="l">
              <a:lnSpc>
                <a:spcPct val="6000"/>
              </a:lnSpc>
              <a:spcBef>
                <a:spcPts val="0"/>
              </a:spcBef>
              <a:spcAft>
                <a:spcPts val="0"/>
              </a:spcAft>
              <a:buNone/>
            </a:pPr>
            <a:r>
              <a:t/>
            </a:r>
            <a:endParaRPr/>
          </a:p>
          <a:p>
            <a:pPr indent="0" lvl="0" marL="0" rtl="0" algn="l">
              <a:lnSpc>
                <a:spcPct val="6000"/>
              </a:lnSpc>
              <a:spcBef>
                <a:spcPts val="0"/>
              </a:spcBef>
              <a:spcAft>
                <a:spcPts val="0"/>
              </a:spcAft>
              <a:buNone/>
            </a:pPr>
            <a:r>
              <a:t/>
            </a:r>
            <a:endParaRPr/>
          </a:p>
          <a:p>
            <a:pPr indent="0" lvl="0" marL="0" rtl="0" algn="l">
              <a:lnSpc>
                <a:spcPct val="6000"/>
              </a:lnSpc>
              <a:spcBef>
                <a:spcPts val="0"/>
              </a:spcBef>
              <a:spcAft>
                <a:spcPts val="0"/>
              </a:spcAft>
              <a:buNone/>
            </a:pPr>
            <a:r>
              <a:t/>
            </a:r>
            <a:endParaRPr/>
          </a:p>
          <a:p>
            <a:pPr indent="0" lvl="0" marL="0" rtl="0" algn="l">
              <a:lnSpc>
                <a:spcPct val="6000"/>
              </a:lnSpc>
              <a:spcBef>
                <a:spcPts val="0"/>
              </a:spcBef>
              <a:spcAft>
                <a:spcPts val="0"/>
              </a:spcAft>
              <a:buNone/>
            </a:pPr>
            <a:r>
              <a:t/>
            </a:r>
            <a:endParaRPr/>
          </a:p>
          <a:p>
            <a:pPr indent="0" lvl="0" marL="0" rtl="0" algn="l">
              <a:lnSpc>
                <a:spcPct val="6000"/>
              </a:lnSpc>
              <a:spcBef>
                <a:spcPts val="0"/>
              </a:spcBef>
              <a:spcAft>
                <a:spcPts val="0"/>
              </a:spcAft>
              <a:buNone/>
            </a:pPr>
            <a:r>
              <a:t/>
            </a:r>
            <a:endParaRPr/>
          </a:p>
          <a:p>
            <a:pPr indent="0" lvl="0" marL="0" rtl="0" algn="l">
              <a:lnSpc>
                <a:spcPct val="6000"/>
              </a:lnSpc>
              <a:spcBef>
                <a:spcPts val="0"/>
              </a:spcBef>
              <a:spcAft>
                <a:spcPts val="0"/>
              </a:spcAft>
              <a:buNone/>
            </a:pPr>
            <a:r>
              <a:t/>
            </a:r>
            <a:endParaRPr/>
          </a:p>
          <a:p>
            <a:pPr indent="0" lvl="0" marL="0" rtl="0" algn="l">
              <a:lnSpc>
                <a:spcPct val="6000"/>
              </a:lnSpc>
              <a:spcBef>
                <a:spcPts val="0"/>
              </a:spcBef>
              <a:spcAft>
                <a:spcPts val="0"/>
              </a:spcAft>
              <a:buNone/>
            </a:pPr>
            <a:r>
              <a:t/>
            </a:r>
            <a:endParaRPr/>
          </a:p>
          <a:p>
            <a:pPr indent="0" lvl="0" marL="0" rtl="0" algn="l">
              <a:lnSpc>
                <a:spcPct val="6000"/>
              </a:lnSpc>
              <a:spcBef>
                <a:spcPts val="0"/>
              </a:spcBef>
              <a:spcAft>
                <a:spcPts val="0"/>
              </a:spcAft>
              <a:buNone/>
            </a:pPr>
            <a:r>
              <a:t/>
            </a:r>
            <a:endParaRPr/>
          </a:p>
          <a:p>
            <a:pPr indent="0" lvl="0" marL="0" rtl="0" algn="l">
              <a:lnSpc>
                <a:spcPct val="6000"/>
              </a:lnSpc>
              <a:spcBef>
                <a:spcPts val="0"/>
              </a:spcBef>
              <a:spcAft>
                <a:spcPts val="0"/>
              </a:spcAft>
              <a:buNone/>
            </a:pPr>
            <a:r>
              <a:t/>
            </a:r>
            <a:endParaRPr/>
          </a:p>
          <a:p>
            <a:pPr indent="0" lvl="0" marL="0" rtl="0" algn="l">
              <a:lnSpc>
                <a:spcPct val="6000"/>
              </a:lnSpc>
              <a:spcBef>
                <a:spcPts val="0"/>
              </a:spcBef>
              <a:spcAft>
                <a:spcPts val="0"/>
              </a:spcAft>
              <a:buNone/>
            </a:pPr>
            <a:r>
              <a:t/>
            </a:r>
            <a:endParaRPr/>
          </a:p>
          <a:p>
            <a:pPr indent="0" lvl="0" marL="0" rtl="0" algn="l">
              <a:lnSpc>
                <a:spcPct val="6000"/>
              </a:lnSpc>
              <a:spcBef>
                <a:spcPts val="0"/>
              </a:spcBef>
              <a:spcAft>
                <a:spcPts val="0"/>
              </a:spcAft>
              <a:buNone/>
            </a:pPr>
            <a:r>
              <a:t/>
            </a:r>
            <a:endParaRPr/>
          </a:p>
          <a:p>
            <a:pPr indent="0" lvl="0" marL="0" rtl="0" algn="l">
              <a:lnSpc>
                <a:spcPct val="6000"/>
              </a:lnSpc>
              <a:spcBef>
                <a:spcPts val="0"/>
              </a:spcBef>
              <a:spcAft>
                <a:spcPts val="0"/>
              </a:spcAft>
              <a:buNone/>
            </a:pPr>
            <a:r>
              <a:t/>
            </a:r>
            <a:endParaRPr/>
          </a:p>
          <a:p>
            <a:pPr indent="0" lvl="0" marL="0" rtl="0" algn="l">
              <a:lnSpc>
                <a:spcPct val="6000"/>
              </a:lnSpc>
              <a:spcBef>
                <a:spcPts val="0"/>
              </a:spcBef>
              <a:spcAft>
                <a:spcPts val="0"/>
              </a:spcAft>
              <a:buNone/>
            </a:pPr>
            <a:r>
              <a:t/>
            </a:r>
            <a:endParaRPr/>
          </a:p>
          <a:p>
            <a:pPr indent="0" lvl="0" marL="0" rtl="0" algn="l">
              <a:lnSpc>
                <a:spcPct val="6000"/>
              </a:lnSpc>
              <a:spcBef>
                <a:spcPts val="0"/>
              </a:spcBef>
              <a:spcAft>
                <a:spcPts val="0"/>
              </a:spcAft>
              <a:buNone/>
            </a:pPr>
            <a:r>
              <a:t/>
            </a:r>
            <a:endParaRPr/>
          </a:p>
          <a:p>
            <a:pPr indent="0" lvl="0" marL="0" rtl="0" algn="l">
              <a:lnSpc>
                <a:spcPct val="6000"/>
              </a:lnSpc>
              <a:spcBef>
                <a:spcPts val="0"/>
              </a:spcBef>
              <a:spcAft>
                <a:spcPts val="0"/>
              </a:spcAft>
              <a:buNone/>
            </a:pPr>
            <a:r>
              <a:t/>
            </a:r>
            <a:endParaRPr/>
          </a:p>
          <a:p>
            <a:pPr indent="0" lvl="0" marL="0" rtl="0" algn="l">
              <a:lnSpc>
                <a:spcPct val="6000"/>
              </a:lnSpc>
              <a:spcBef>
                <a:spcPts val="0"/>
              </a:spcBef>
              <a:spcAft>
                <a:spcPts val="0"/>
              </a:spcAft>
              <a:buNone/>
            </a:pPr>
            <a:r>
              <a:t/>
            </a:r>
            <a:endParaRPr/>
          </a:p>
          <a:p>
            <a:pPr indent="0" lvl="0" marL="0" rtl="0" algn="l">
              <a:lnSpc>
                <a:spcPct val="6000"/>
              </a:lnSpc>
              <a:spcBef>
                <a:spcPts val="0"/>
              </a:spcBef>
              <a:spcAft>
                <a:spcPts val="0"/>
              </a:spcAft>
              <a:buNone/>
            </a:pPr>
            <a:r>
              <a:t/>
            </a:r>
            <a:endParaRPr/>
          </a:p>
          <a:p>
            <a:pPr indent="0" lvl="0" marL="0" rtl="0" algn="l">
              <a:lnSpc>
                <a:spcPct val="6000"/>
              </a:lnSpc>
              <a:spcBef>
                <a:spcPts val="0"/>
              </a:spcBef>
              <a:spcAft>
                <a:spcPts val="0"/>
              </a:spcAft>
              <a:buNone/>
            </a:pPr>
            <a:r>
              <a:t/>
            </a:r>
            <a:endParaRPr/>
          </a:p>
          <a:p>
            <a:pPr indent="0" lvl="0" marL="0" rtl="0" algn="l">
              <a:lnSpc>
                <a:spcPct val="6000"/>
              </a:lnSpc>
              <a:spcBef>
                <a:spcPts val="0"/>
              </a:spcBef>
              <a:spcAft>
                <a:spcPts val="0"/>
              </a:spcAft>
              <a:buNone/>
            </a:pPr>
            <a:r>
              <a:t/>
            </a:r>
            <a:endParaRPr/>
          </a:p>
          <a:p>
            <a:pPr indent="0" lvl="0" marL="0" rtl="0" algn="l">
              <a:lnSpc>
                <a:spcPct val="6000"/>
              </a:lnSpc>
              <a:spcBef>
                <a:spcPts val="0"/>
              </a:spcBef>
              <a:spcAft>
                <a:spcPts val="0"/>
              </a:spcAft>
              <a:buNone/>
            </a:pPr>
            <a:r>
              <a:t/>
            </a:r>
            <a:endParaRPr/>
          </a:p>
          <a:p>
            <a:pPr indent="0" lvl="0" marL="0" rtl="0" algn="l">
              <a:lnSpc>
                <a:spcPct val="6000"/>
              </a:lnSpc>
              <a:spcBef>
                <a:spcPts val="0"/>
              </a:spcBef>
              <a:spcAft>
                <a:spcPts val="0"/>
              </a:spcAft>
              <a:buNone/>
            </a:pPr>
            <a:r>
              <a:t/>
            </a:r>
            <a:endParaRPr/>
          </a:p>
          <a:p>
            <a:pPr indent="0" lvl="0" marL="0" rtl="0" algn="l">
              <a:lnSpc>
                <a:spcPct val="6000"/>
              </a:lnSpc>
              <a:spcBef>
                <a:spcPts val="0"/>
              </a:spcBef>
              <a:spcAft>
                <a:spcPts val="0"/>
              </a:spcAft>
              <a:buNone/>
            </a:pPr>
            <a:r>
              <a:t/>
            </a:r>
            <a:endParaRPr/>
          </a:p>
          <a:p>
            <a:pPr indent="0" lvl="0" marL="0" rtl="0" algn="l">
              <a:lnSpc>
                <a:spcPct val="6000"/>
              </a:lnSpc>
              <a:spcBef>
                <a:spcPts val="0"/>
              </a:spcBef>
              <a:spcAft>
                <a:spcPts val="0"/>
              </a:spcAft>
              <a:buNone/>
            </a:pPr>
            <a:r>
              <a:t/>
            </a:r>
            <a:endParaRPr/>
          </a:p>
          <a:p>
            <a:pPr indent="0" lvl="0" marL="0" rtl="0" algn="l">
              <a:lnSpc>
                <a:spcPct val="6000"/>
              </a:lnSpc>
              <a:spcBef>
                <a:spcPts val="0"/>
              </a:spcBef>
              <a:spcAft>
                <a:spcPts val="0"/>
              </a:spcAft>
              <a:buNone/>
            </a:pPr>
            <a:r>
              <a:t/>
            </a:r>
            <a:endParaRPr/>
          </a:p>
          <a:p>
            <a:pPr indent="0" lvl="0" marL="0" rtl="0" algn="l">
              <a:lnSpc>
                <a:spcPct val="6000"/>
              </a:lnSpc>
              <a:spcBef>
                <a:spcPts val="0"/>
              </a:spcBef>
              <a:spcAft>
                <a:spcPts val="0"/>
              </a:spcAft>
              <a:buNone/>
            </a:pPr>
            <a:r>
              <a:t/>
            </a:r>
            <a:endParaRPr/>
          </a:p>
          <a:p>
            <a:pPr indent="0" lvl="0" marL="0" rtl="0" algn="l">
              <a:lnSpc>
                <a:spcPct val="6000"/>
              </a:lnSpc>
              <a:spcBef>
                <a:spcPts val="0"/>
              </a:spcBef>
              <a:spcAft>
                <a:spcPts val="0"/>
              </a:spcAft>
              <a:buNone/>
            </a:pPr>
            <a:r>
              <a:t/>
            </a:r>
            <a:endParaRPr/>
          </a:p>
          <a:p>
            <a:pPr indent="0" lvl="0" marL="0" rtl="0" algn="l">
              <a:lnSpc>
                <a:spcPct val="6000"/>
              </a:lnSpc>
              <a:spcBef>
                <a:spcPts val="0"/>
              </a:spcBef>
              <a:spcAft>
                <a:spcPts val="0"/>
              </a:spcAft>
              <a:buNone/>
            </a:pPr>
            <a:r>
              <a:t/>
            </a:r>
            <a:endParaRPr/>
          </a:p>
          <a:p>
            <a:pPr indent="0" lvl="0" marL="0" rtl="0" algn="l">
              <a:lnSpc>
                <a:spcPct val="6000"/>
              </a:lnSpc>
              <a:spcBef>
                <a:spcPts val="0"/>
              </a:spcBef>
              <a:spcAft>
                <a:spcPts val="0"/>
              </a:spcAft>
              <a:buNone/>
            </a:pPr>
            <a:r>
              <a:t/>
            </a:r>
            <a:endParaRPr/>
          </a:p>
          <a:p>
            <a:pPr indent="0" lvl="0" marL="0" rtl="0" algn="l">
              <a:lnSpc>
                <a:spcPct val="6000"/>
              </a:lnSpc>
              <a:spcBef>
                <a:spcPts val="0"/>
              </a:spcBef>
              <a:spcAft>
                <a:spcPts val="0"/>
              </a:spcAft>
              <a:buNone/>
            </a:pPr>
            <a:r>
              <a:t/>
            </a:r>
            <a:endParaRPr/>
          </a:p>
          <a:p>
            <a:pPr indent="0" lvl="0" marL="0" rtl="0" algn="l">
              <a:lnSpc>
                <a:spcPct val="6000"/>
              </a:lnSpc>
              <a:spcBef>
                <a:spcPts val="0"/>
              </a:spcBef>
              <a:spcAft>
                <a:spcPts val="0"/>
              </a:spcAft>
              <a:buNone/>
            </a:pPr>
            <a:r>
              <a:t/>
            </a:r>
            <a:endParaRPr/>
          </a:p>
          <a:p>
            <a:pPr indent="0" lvl="0" marL="0" rtl="0" algn="l">
              <a:lnSpc>
                <a:spcPct val="6000"/>
              </a:lnSpc>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 name="Shape 87"/>
        <p:cNvGrpSpPr/>
        <p:nvPr/>
      </p:nvGrpSpPr>
      <p:grpSpPr>
        <a:xfrm>
          <a:off x="0" y="0"/>
          <a:ext cx="0" cy="0"/>
          <a:chOff x="0" y="0"/>
          <a:chExt cx="0" cy="0"/>
        </a:xfrm>
      </p:grpSpPr>
      <p:sp>
        <p:nvSpPr>
          <p:cNvPr id="88" name="Google Shape;88;p17"/>
          <p:cNvSpPr txBox="1"/>
          <p:nvPr>
            <p:ph type="title"/>
          </p:nvPr>
        </p:nvSpPr>
        <p:spPr>
          <a:xfrm>
            <a:off x="311700" y="1635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3600"/>
              <a:t>Audience</a:t>
            </a:r>
            <a:endParaRPr b="1" sz="3600"/>
          </a:p>
        </p:txBody>
      </p:sp>
      <p:sp>
        <p:nvSpPr>
          <p:cNvPr id="89" name="Google Shape;89;p17"/>
          <p:cNvSpPr txBox="1"/>
          <p:nvPr>
            <p:ph idx="1" type="body"/>
          </p:nvPr>
        </p:nvSpPr>
        <p:spPr>
          <a:xfrm>
            <a:off x="311700" y="844225"/>
            <a:ext cx="8520600" cy="1618800"/>
          </a:xfrm>
          <a:prstGeom prst="rect">
            <a:avLst/>
          </a:prstGeom>
        </p:spPr>
        <p:txBody>
          <a:bodyPr anchorCtr="0" anchor="t" bIns="91425" lIns="91425" spcFirstLastPara="1" rIns="91425" wrap="square" tIns="91425">
            <a:noAutofit/>
          </a:bodyPr>
          <a:lstStyle/>
          <a:p>
            <a:pPr indent="-304800" lvl="0" marL="457200" rtl="0" algn="l">
              <a:spcBef>
                <a:spcPts val="1200"/>
              </a:spcBef>
              <a:spcAft>
                <a:spcPts val="0"/>
              </a:spcAft>
              <a:buSzPts val="1200"/>
              <a:buChar char="●"/>
            </a:pPr>
            <a:r>
              <a:rPr lang="en" sz="1200"/>
              <a:t>Big insurers in the US such as </a:t>
            </a:r>
            <a:r>
              <a:rPr b="1" i="1" lang="en" sz="1200"/>
              <a:t>Statefarm</a:t>
            </a:r>
            <a:r>
              <a:rPr b="1" lang="en" sz="1200"/>
              <a:t>, </a:t>
            </a:r>
            <a:r>
              <a:rPr b="1" i="1" lang="en" sz="1200"/>
              <a:t>Esurance</a:t>
            </a:r>
            <a:r>
              <a:rPr b="1" lang="en" sz="1200"/>
              <a:t> and </a:t>
            </a:r>
            <a:r>
              <a:rPr b="1" i="1" lang="en" sz="1200"/>
              <a:t>Allstate</a:t>
            </a:r>
            <a:r>
              <a:rPr lang="en" sz="1200"/>
              <a:t> have stated </a:t>
            </a:r>
            <a:r>
              <a:rPr b="1" lang="en" sz="1200"/>
              <a:t>location as one of their top criteria</a:t>
            </a:r>
            <a:r>
              <a:rPr lang="en" sz="1200"/>
              <a:t> for determining rates. </a:t>
            </a:r>
            <a:endParaRPr sz="1200"/>
          </a:p>
          <a:p>
            <a:pPr indent="0" lvl="0" marL="0" rtl="0" algn="l">
              <a:lnSpc>
                <a:spcPct val="20000"/>
              </a:lnSpc>
              <a:spcBef>
                <a:spcPts val="0"/>
              </a:spcBef>
              <a:spcAft>
                <a:spcPts val="0"/>
              </a:spcAft>
              <a:buNone/>
            </a:pPr>
            <a:r>
              <a:t/>
            </a:r>
            <a:endParaRPr sz="1200"/>
          </a:p>
          <a:p>
            <a:pPr indent="-304800" lvl="0" marL="457200" rtl="0" algn="l">
              <a:spcBef>
                <a:spcPts val="1200"/>
              </a:spcBef>
              <a:spcAft>
                <a:spcPts val="0"/>
              </a:spcAft>
              <a:buSzPts val="1200"/>
              <a:buChar char="●"/>
            </a:pPr>
            <a:r>
              <a:rPr lang="en" sz="1200"/>
              <a:t>Insurance companies could use this model to </a:t>
            </a:r>
            <a:r>
              <a:rPr b="1" lang="en" sz="1200"/>
              <a:t>determine more accurate rates</a:t>
            </a:r>
            <a:r>
              <a:rPr lang="en" sz="1200"/>
              <a:t> for their customers. </a:t>
            </a:r>
            <a:endParaRPr sz="1200"/>
          </a:p>
          <a:p>
            <a:pPr indent="0" lvl="0" marL="457200" rtl="0" algn="l">
              <a:lnSpc>
                <a:spcPct val="20000"/>
              </a:lnSpc>
              <a:spcBef>
                <a:spcPts val="0"/>
              </a:spcBef>
              <a:spcAft>
                <a:spcPts val="0"/>
              </a:spcAft>
              <a:buNone/>
            </a:pPr>
            <a:r>
              <a:t/>
            </a:r>
            <a:endParaRPr sz="1200"/>
          </a:p>
          <a:p>
            <a:pPr indent="-304800" lvl="0" marL="457200" rtl="0" algn="l">
              <a:spcBef>
                <a:spcPts val="1200"/>
              </a:spcBef>
              <a:spcAft>
                <a:spcPts val="0"/>
              </a:spcAft>
              <a:buSzPts val="1200"/>
              <a:buChar char="●"/>
            </a:pPr>
            <a:r>
              <a:rPr lang="en" sz="1200"/>
              <a:t>Use this information to </a:t>
            </a:r>
            <a:r>
              <a:rPr b="1" lang="en" sz="1200"/>
              <a:t>alert their clients regarding red flags</a:t>
            </a:r>
            <a:r>
              <a:rPr lang="en" sz="1200"/>
              <a:t> when buying expensive cars in more accident prone locations which would likely increase their insurance premiums. </a:t>
            </a:r>
            <a:endParaRPr/>
          </a:p>
        </p:txBody>
      </p:sp>
      <p:sp>
        <p:nvSpPr>
          <p:cNvPr id="90" name="Google Shape;90;p17"/>
          <p:cNvSpPr txBox="1"/>
          <p:nvPr/>
        </p:nvSpPr>
        <p:spPr>
          <a:xfrm>
            <a:off x="311700" y="2632375"/>
            <a:ext cx="6398700" cy="205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600">
                <a:latin typeface="Economica"/>
                <a:ea typeface="Economica"/>
                <a:cs typeface="Economica"/>
                <a:sym typeface="Economica"/>
              </a:rPr>
              <a:t>Other Applications</a:t>
            </a:r>
            <a:endParaRPr b="1" sz="3600">
              <a:latin typeface="Economica"/>
              <a:ea typeface="Economica"/>
              <a:cs typeface="Economica"/>
              <a:sym typeface="Economica"/>
            </a:endParaRPr>
          </a:p>
          <a:p>
            <a:pPr indent="-304800" lvl="0" marL="457200" rtl="0" algn="l">
              <a:lnSpc>
                <a:spcPct val="115000"/>
              </a:lnSpc>
              <a:spcBef>
                <a:spcPts val="1200"/>
              </a:spcBef>
              <a:spcAft>
                <a:spcPts val="0"/>
              </a:spcAft>
              <a:buClr>
                <a:schemeClr val="dk1"/>
              </a:buClr>
              <a:buSzPts val="1200"/>
              <a:buFont typeface="Open Sans"/>
              <a:buChar char="●"/>
            </a:pPr>
            <a:r>
              <a:rPr lang="en" sz="1200">
                <a:solidFill>
                  <a:schemeClr val="dk1"/>
                </a:solidFill>
                <a:latin typeface="Open Sans"/>
                <a:ea typeface="Open Sans"/>
                <a:cs typeface="Open Sans"/>
                <a:sym typeface="Open Sans"/>
              </a:rPr>
              <a:t>Alerts for </a:t>
            </a:r>
            <a:r>
              <a:rPr b="1" lang="en" sz="1200">
                <a:solidFill>
                  <a:schemeClr val="dk1"/>
                </a:solidFill>
                <a:latin typeface="Open Sans"/>
                <a:ea typeface="Open Sans"/>
                <a:cs typeface="Open Sans"/>
                <a:sym typeface="Open Sans"/>
              </a:rPr>
              <a:t>r</a:t>
            </a:r>
            <a:r>
              <a:rPr b="1" lang="en" sz="1200">
                <a:solidFill>
                  <a:schemeClr val="dk1"/>
                </a:solidFill>
                <a:latin typeface="Open Sans"/>
                <a:ea typeface="Open Sans"/>
                <a:cs typeface="Open Sans"/>
                <a:sym typeface="Open Sans"/>
              </a:rPr>
              <a:t>ideshare </a:t>
            </a:r>
            <a:r>
              <a:rPr lang="en" sz="1200">
                <a:solidFill>
                  <a:schemeClr val="dk1"/>
                </a:solidFill>
                <a:latin typeface="Open Sans"/>
                <a:ea typeface="Open Sans"/>
                <a:cs typeface="Open Sans"/>
                <a:sym typeface="Open Sans"/>
              </a:rPr>
              <a:t>companies </a:t>
            </a:r>
            <a:endParaRPr sz="1200">
              <a:solidFill>
                <a:schemeClr val="dk1"/>
              </a:solidFill>
              <a:latin typeface="Open Sans"/>
              <a:ea typeface="Open Sans"/>
              <a:cs typeface="Open Sans"/>
              <a:sym typeface="Open Sans"/>
            </a:endParaRPr>
          </a:p>
          <a:p>
            <a:pPr indent="0" lvl="0" marL="457200" rtl="0" algn="l">
              <a:lnSpc>
                <a:spcPct val="20000"/>
              </a:lnSpc>
              <a:spcBef>
                <a:spcPts val="0"/>
              </a:spcBef>
              <a:spcAft>
                <a:spcPts val="0"/>
              </a:spcAft>
              <a:buNone/>
            </a:pPr>
            <a:r>
              <a:t/>
            </a:r>
            <a:endParaRPr sz="1200">
              <a:solidFill>
                <a:schemeClr val="dk1"/>
              </a:solidFill>
              <a:latin typeface="Open Sans"/>
              <a:ea typeface="Open Sans"/>
              <a:cs typeface="Open Sans"/>
              <a:sym typeface="Open Sans"/>
            </a:endParaRPr>
          </a:p>
          <a:p>
            <a:pPr indent="-304800" lvl="0" marL="457200" rtl="0" algn="l">
              <a:lnSpc>
                <a:spcPct val="115000"/>
              </a:lnSpc>
              <a:spcBef>
                <a:spcPts val="1200"/>
              </a:spcBef>
              <a:spcAft>
                <a:spcPts val="0"/>
              </a:spcAft>
              <a:buClr>
                <a:schemeClr val="dk1"/>
              </a:buClr>
              <a:buSzPts val="1200"/>
              <a:buFont typeface="Open Sans"/>
              <a:buChar char="●"/>
            </a:pPr>
            <a:r>
              <a:rPr i="1" lang="en" sz="1200">
                <a:solidFill>
                  <a:schemeClr val="dk1"/>
                </a:solidFill>
                <a:latin typeface="Open Sans"/>
                <a:ea typeface="Open Sans"/>
                <a:cs typeface="Open Sans"/>
                <a:sym typeface="Open Sans"/>
              </a:rPr>
              <a:t>Google</a:t>
            </a:r>
            <a:r>
              <a:rPr lang="en" sz="1200">
                <a:solidFill>
                  <a:schemeClr val="dk1"/>
                </a:solidFill>
                <a:latin typeface="Open Sans"/>
                <a:ea typeface="Open Sans"/>
                <a:cs typeface="Open Sans"/>
                <a:sym typeface="Open Sans"/>
              </a:rPr>
              <a:t> and </a:t>
            </a:r>
            <a:r>
              <a:rPr i="1" lang="en" sz="1200">
                <a:solidFill>
                  <a:schemeClr val="dk1"/>
                </a:solidFill>
                <a:latin typeface="Open Sans"/>
                <a:ea typeface="Open Sans"/>
                <a:cs typeface="Open Sans"/>
                <a:sym typeface="Open Sans"/>
              </a:rPr>
              <a:t>Apple</a:t>
            </a:r>
            <a:r>
              <a:rPr lang="en" sz="1200">
                <a:solidFill>
                  <a:schemeClr val="dk1"/>
                </a:solidFill>
                <a:latin typeface="Open Sans"/>
                <a:ea typeface="Open Sans"/>
                <a:cs typeface="Open Sans"/>
                <a:sym typeface="Open Sans"/>
              </a:rPr>
              <a:t> who provide </a:t>
            </a:r>
            <a:r>
              <a:rPr b="1" lang="en" sz="1200">
                <a:solidFill>
                  <a:schemeClr val="dk1"/>
                </a:solidFill>
                <a:latin typeface="Open Sans"/>
                <a:ea typeface="Open Sans"/>
                <a:cs typeface="Open Sans"/>
                <a:sym typeface="Open Sans"/>
              </a:rPr>
              <a:t>mapping apps</a:t>
            </a:r>
            <a:endParaRPr b="1" sz="1200">
              <a:solidFill>
                <a:schemeClr val="dk1"/>
              </a:solidFill>
              <a:latin typeface="Open Sans"/>
              <a:ea typeface="Open Sans"/>
              <a:cs typeface="Open Sans"/>
              <a:sym typeface="Open Sans"/>
            </a:endParaRPr>
          </a:p>
          <a:p>
            <a:pPr indent="0" lvl="0" marL="457200" rtl="0" algn="l">
              <a:lnSpc>
                <a:spcPct val="20000"/>
              </a:lnSpc>
              <a:spcBef>
                <a:spcPts val="0"/>
              </a:spcBef>
              <a:spcAft>
                <a:spcPts val="0"/>
              </a:spcAft>
              <a:buNone/>
            </a:pPr>
            <a:r>
              <a:t/>
            </a:r>
            <a:endParaRPr b="1" sz="1200">
              <a:solidFill>
                <a:schemeClr val="dk1"/>
              </a:solidFill>
              <a:latin typeface="Open Sans"/>
              <a:ea typeface="Open Sans"/>
              <a:cs typeface="Open Sans"/>
              <a:sym typeface="Open Sans"/>
            </a:endParaRPr>
          </a:p>
          <a:p>
            <a:pPr indent="-304800" lvl="0" marL="457200" rtl="0" algn="l">
              <a:lnSpc>
                <a:spcPct val="115000"/>
              </a:lnSpc>
              <a:spcBef>
                <a:spcPts val="1200"/>
              </a:spcBef>
              <a:spcAft>
                <a:spcPts val="0"/>
              </a:spcAft>
              <a:buClr>
                <a:schemeClr val="dk1"/>
              </a:buClr>
              <a:buSzPts val="1200"/>
              <a:buFont typeface="Open Sans"/>
              <a:buChar char="●"/>
            </a:pPr>
            <a:r>
              <a:rPr b="1" lang="en" sz="1200">
                <a:solidFill>
                  <a:schemeClr val="dk1"/>
                </a:solidFill>
                <a:latin typeface="Open Sans"/>
                <a:ea typeface="Open Sans"/>
                <a:cs typeface="Open Sans"/>
                <a:sym typeface="Open Sans"/>
              </a:rPr>
              <a:t>Traffic control departments</a:t>
            </a:r>
            <a:r>
              <a:rPr lang="en" sz="1200">
                <a:solidFill>
                  <a:schemeClr val="dk1"/>
                </a:solidFill>
                <a:latin typeface="Open Sans"/>
                <a:ea typeface="Open Sans"/>
                <a:cs typeface="Open Sans"/>
                <a:sym typeface="Open Sans"/>
              </a:rPr>
              <a:t> could </a:t>
            </a:r>
            <a:r>
              <a:rPr b="1" lang="en" sz="1200">
                <a:solidFill>
                  <a:schemeClr val="dk1"/>
                </a:solidFill>
                <a:latin typeface="Open Sans"/>
                <a:ea typeface="Open Sans"/>
                <a:cs typeface="Open Sans"/>
                <a:sym typeface="Open Sans"/>
              </a:rPr>
              <a:t>collect this data firsthand</a:t>
            </a:r>
            <a:r>
              <a:rPr lang="en" sz="1200">
                <a:solidFill>
                  <a:schemeClr val="dk1"/>
                </a:solidFill>
                <a:latin typeface="Open Sans"/>
                <a:ea typeface="Open Sans"/>
                <a:cs typeface="Open Sans"/>
                <a:sym typeface="Open Sans"/>
              </a:rPr>
              <a:t> and make it available to the aforementioned companies.</a:t>
            </a:r>
            <a:endParaRPr>
              <a:latin typeface="Open Sans"/>
              <a:ea typeface="Open Sans"/>
              <a:cs typeface="Open Sans"/>
              <a:sym typeface="Open San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 name="Shape 94"/>
        <p:cNvGrpSpPr/>
        <p:nvPr/>
      </p:nvGrpSpPr>
      <p:grpSpPr>
        <a:xfrm>
          <a:off x="0" y="0"/>
          <a:ext cx="0" cy="0"/>
          <a:chOff x="0" y="0"/>
          <a:chExt cx="0" cy="0"/>
        </a:xfrm>
      </p:grpSpPr>
      <p:sp>
        <p:nvSpPr>
          <p:cNvPr id="95" name="Google Shape;95;p18"/>
          <p:cNvSpPr txBox="1"/>
          <p:nvPr>
            <p:ph type="title"/>
          </p:nvPr>
        </p:nvSpPr>
        <p:spPr>
          <a:xfrm>
            <a:off x="265500" y="1081675"/>
            <a:ext cx="4045200" cy="1786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Data Description</a:t>
            </a:r>
            <a:endParaRPr/>
          </a:p>
        </p:txBody>
      </p:sp>
      <p:sp>
        <p:nvSpPr>
          <p:cNvPr id="96" name="Google Shape;96;p18"/>
          <p:cNvSpPr txBox="1"/>
          <p:nvPr>
            <p:ph idx="2" type="body"/>
          </p:nvPr>
        </p:nvSpPr>
        <p:spPr>
          <a:xfrm>
            <a:off x="4939500" y="648000"/>
            <a:ext cx="3837000" cy="3695100"/>
          </a:xfrm>
          <a:prstGeom prst="rect">
            <a:avLst/>
          </a:prstGeom>
        </p:spPr>
        <p:txBody>
          <a:bodyPr anchorCtr="0" anchor="ctr" bIns="91425" lIns="91425" spcFirstLastPara="1" rIns="91425" wrap="square" tIns="91425">
            <a:noAutofit/>
          </a:bodyPr>
          <a:lstStyle/>
          <a:p>
            <a:pPr indent="-317500" lvl="0" marL="457200" rtl="0" algn="l">
              <a:spcBef>
                <a:spcPts val="0"/>
              </a:spcBef>
              <a:spcAft>
                <a:spcPts val="0"/>
              </a:spcAft>
              <a:buSzPts val="1400"/>
              <a:buChar char="●"/>
            </a:pPr>
            <a:r>
              <a:rPr lang="en" sz="1400"/>
              <a:t>Data acquired from the</a:t>
            </a:r>
            <a:r>
              <a:rPr lang="en" sz="1400">
                <a:uFill>
                  <a:noFill/>
                </a:uFill>
                <a:hlinkClick r:id="rId3"/>
              </a:rPr>
              <a:t> </a:t>
            </a:r>
            <a:r>
              <a:rPr lang="en" sz="1400" u="sng">
                <a:hlinkClick r:id="rId4"/>
              </a:rPr>
              <a:t>City of Seattle Open Data Portal</a:t>
            </a:r>
            <a:r>
              <a:rPr lang="en" sz="1400"/>
              <a:t>, consisting of </a:t>
            </a:r>
            <a:r>
              <a:rPr b="1" lang="en" sz="1400"/>
              <a:t>212,760 instances</a:t>
            </a:r>
            <a:r>
              <a:rPr lang="en" sz="1400"/>
              <a:t> of vehicle collisions in Seattle with </a:t>
            </a:r>
            <a:r>
              <a:rPr b="1" lang="en" sz="1400"/>
              <a:t>40 features </a:t>
            </a:r>
            <a:r>
              <a:rPr lang="en" sz="1400"/>
              <a:t>with timeframe ranging from </a:t>
            </a:r>
            <a:r>
              <a:rPr b="1" lang="en" sz="1400"/>
              <a:t>2004-2018</a:t>
            </a:r>
            <a:r>
              <a:rPr lang="en" sz="1400"/>
              <a:t>. </a:t>
            </a:r>
            <a:endParaRPr sz="1400"/>
          </a:p>
          <a:p>
            <a:pPr indent="0" lvl="0" marL="457200" rtl="0" algn="l">
              <a:lnSpc>
                <a:spcPct val="20000"/>
              </a:lnSpc>
              <a:spcBef>
                <a:spcPts val="1600"/>
              </a:spcBef>
              <a:spcAft>
                <a:spcPts val="0"/>
              </a:spcAft>
              <a:buNone/>
            </a:pPr>
            <a:r>
              <a:t/>
            </a:r>
            <a:endParaRPr sz="1400"/>
          </a:p>
          <a:p>
            <a:pPr indent="-317500" lvl="0" marL="457200" rtl="0" algn="l">
              <a:spcBef>
                <a:spcPts val="0"/>
              </a:spcBef>
              <a:spcAft>
                <a:spcPts val="0"/>
              </a:spcAft>
              <a:buSzPts val="1400"/>
              <a:buChar char="●"/>
            </a:pPr>
            <a:r>
              <a:rPr lang="en" sz="1400"/>
              <a:t>Data for each variable was extracted using the </a:t>
            </a:r>
            <a:r>
              <a:rPr i="1" lang="en" sz="1400"/>
              <a:t>ArcGIS REST API</a:t>
            </a:r>
            <a:r>
              <a:rPr lang="en" sz="1400"/>
              <a:t> in </a:t>
            </a:r>
            <a:r>
              <a:rPr i="1" lang="en" sz="1400"/>
              <a:t>.csv</a:t>
            </a:r>
            <a:r>
              <a:rPr lang="en" sz="1400"/>
              <a:t> format, available on the</a:t>
            </a:r>
            <a:r>
              <a:rPr lang="en" sz="1400">
                <a:uFill>
                  <a:noFill/>
                </a:uFill>
                <a:hlinkClick r:id="rId5"/>
              </a:rPr>
              <a:t> </a:t>
            </a:r>
            <a:r>
              <a:rPr lang="en" sz="1400" u="sng">
                <a:hlinkClick r:id="rId6"/>
              </a:rPr>
              <a:t>Seattle GeoData</a:t>
            </a:r>
            <a:r>
              <a:rPr lang="en" sz="1400"/>
              <a:t> page. </a:t>
            </a:r>
            <a:endParaRPr sz="1400"/>
          </a:p>
          <a:p>
            <a:pPr indent="0" lvl="0" marL="457200" rtl="0" algn="l">
              <a:lnSpc>
                <a:spcPct val="20000"/>
              </a:lnSpc>
              <a:spcBef>
                <a:spcPts val="1600"/>
              </a:spcBef>
              <a:spcAft>
                <a:spcPts val="0"/>
              </a:spcAft>
              <a:buNone/>
            </a:pPr>
            <a:r>
              <a:t/>
            </a:r>
            <a:endParaRPr sz="1400"/>
          </a:p>
          <a:p>
            <a:pPr indent="-317500" lvl="0" marL="457200" rtl="0" algn="l">
              <a:spcBef>
                <a:spcPts val="0"/>
              </a:spcBef>
              <a:spcAft>
                <a:spcPts val="0"/>
              </a:spcAft>
              <a:buSzPts val="1400"/>
              <a:buChar char="●"/>
            </a:pPr>
            <a:r>
              <a:rPr i="1" lang="en" sz="1400"/>
              <a:t>Neighborhood </a:t>
            </a:r>
            <a:r>
              <a:rPr lang="en" sz="1400"/>
              <a:t>feature extracted using </a:t>
            </a:r>
            <a:r>
              <a:rPr i="1" lang="en" sz="1400"/>
              <a:t>reverse_geocoder</a:t>
            </a:r>
            <a:r>
              <a:rPr lang="en" sz="1400"/>
              <a:t> library. </a:t>
            </a:r>
            <a:r>
              <a:rPr i="1" lang="en" sz="1400"/>
              <a:t>Tomtom API</a:t>
            </a:r>
            <a:r>
              <a:rPr lang="en" sz="1400"/>
              <a:t> used to extract </a:t>
            </a:r>
            <a:r>
              <a:rPr i="1" lang="en" sz="1400"/>
              <a:t>Speed </a:t>
            </a:r>
            <a:r>
              <a:rPr lang="en" sz="1400"/>
              <a:t>variable. </a:t>
            </a:r>
            <a:r>
              <a:rPr i="1" lang="en" sz="1400"/>
              <a:t>HERE API </a:t>
            </a:r>
            <a:r>
              <a:rPr lang="en" sz="1400"/>
              <a:t>used to acquire </a:t>
            </a:r>
            <a:r>
              <a:rPr i="1" lang="en" sz="1400"/>
              <a:t>Road Length</a:t>
            </a:r>
            <a:r>
              <a:rPr lang="en" sz="1400"/>
              <a:t> and </a:t>
            </a:r>
            <a:r>
              <a:rPr i="1" lang="en" sz="1400"/>
              <a:t>Road Congestion</a:t>
            </a:r>
            <a:r>
              <a:rPr lang="en" sz="1400"/>
              <a:t> variables.</a:t>
            </a:r>
            <a:endParaRPr sz="14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0" name="Shape 100"/>
        <p:cNvGrpSpPr/>
        <p:nvPr/>
      </p:nvGrpSpPr>
      <p:grpSpPr>
        <a:xfrm>
          <a:off x="0" y="0"/>
          <a:ext cx="0" cy="0"/>
          <a:chOff x="0" y="0"/>
          <a:chExt cx="0" cy="0"/>
        </a:xfrm>
      </p:grpSpPr>
      <p:sp>
        <p:nvSpPr>
          <p:cNvPr id="101" name="Google Shape;101;p19"/>
          <p:cNvSpPr txBox="1"/>
          <p:nvPr/>
        </p:nvSpPr>
        <p:spPr>
          <a:xfrm>
            <a:off x="391800" y="341550"/>
            <a:ext cx="8438700" cy="466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Nunito"/>
                <a:ea typeface="Nunito"/>
                <a:cs typeface="Nunito"/>
                <a:sym typeface="Nunito"/>
              </a:rPr>
              <a:t>This is a presentation</a:t>
            </a:r>
            <a:endParaRPr>
              <a:solidFill>
                <a:srgbClr val="FFFFFF"/>
              </a:solidFill>
              <a:latin typeface="Nunito"/>
              <a:ea typeface="Nunito"/>
              <a:cs typeface="Nunito"/>
              <a:sym typeface="Nunito"/>
            </a:endParaRPr>
          </a:p>
        </p:txBody>
      </p:sp>
      <p:sp>
        <p:nvSpPr>
          <p:cNvPr id="102" name="Google Shape;102;p19"/>
          <p:cNvSpPr txBox="1"/>
          <p:nvPr>
            <p:ph type="title"/>
          </p:nvPr>
        </p:nvSpPr>
        <p:spPr>
          <a:xfrm>
            <a:off x="265500" y="1081675"/>
            <a:ext cx="4045200" cy="1786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Data Cleaning</a:t>
            </a:r>
            <a:endParaRPr/>
          </a:p>
        </p:txBody>
      </p:sp>
      <p:pic>
        <p:nvPicPr>
          <p:cNvPr id="103" name="Google Shape;103;p19"/>
          <p:cNvPicPr preferRelativeResize="0"/>
          <p:nvPr/>
        </p:nvPicPr>
        <p:blipFill rotWithShape="1">
          <a:blip r:embed="rId3">
            <a:alphaModFix/>
          </a:blip>
          <a:srcRect b="0" l="29993" r="3339" t="0"/>
          <a:stretch/>
        </p:blipFill>
        <p:spPr>
          <a:xfrm>
            <a:off x="4572000" y="0"/>
            <a:ext cx="4572000" cy="51435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 name="Shape 107"/>
        <p:cNvGrpSpPr/>
        <p:nvPr/>
      </p:nvGrpSpPr>
      <p:grpSpPr>
        <a:xfrm>
          <a:off x="0" y="0"/>
          <a:ext cx="0" cy="0"/>
          <a:chOff x="0" y="0"/>
          <a:chExt cx="0" cy="0"/>
        </a:xfrm>
      </p:grpSpPr>
      <p:sp>
        <p:nvSpPr>
          <p:cNvPr id="108" name="Google Shape;108;p20"/>
          <p:cNvSpPr txBox="1"/>
          <p:nvPr/>
        </p:nvSpPr>
        <p:spPr>
          <a:xfrm>
            <a:off x="482650" y="749575"/>
            <a:ext cx="3364500" cy="15894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Open Sans"/>
                <a:ea typeface="Open Sans"/>
                <a:cs typeface="Open Sans"/>
                <a:sym typeface="Open Sans"/>
              </a:rPr>
              <a:t>Selecting Initial Variables</a:t>
            </a:r>
            <a:endParaRPr sz="1800">
              <a:latin typeface="Open Sans"/>
              <a:ea typeface="Open Sans"/>
              <a:cs typeface="Open Sans"/>
              <a:sym typeface="Open Sans"/>
            </a:endParaRPr>
          </a:p>
          <a:p>
            <a:pPr indent="-317500" lvl="0" marL="457200" rtl="0" algn="l">
              <a:spcBef>
                <a:spcPts val="0"/>
              </a:spcBef>
              <a:spcAft>
                <a:spcPts val="0"/>
              </a:spcAft>
              <a:buSzPts val="1400"/>
              <a:buFont typeface="Open Sans"/>
              <a:buChar char="●"/>
            </a:pPr>
            <a:r>
              <a:rPr i="1" lang="en">
                <a:latin typeface="Open Sans"/>
                <a:ea typeface="Open Sans"/>
                <a:cs typeface="Open Sans"/>
                <a:sym typeface="Open Sans"/>
              </a:rPr>
              <a:t>Removed redundant variables</a:t>
            </a:r>
            <a:endParaRPr i="1">
              <a:latin typeface="Open Sans"/>
              <a:ea typeface="Open Sans"/>
              <a:cs typeface="Open Sans"/>
              <a:sym typeface="Open Sans"/>
            </a:endParaRPr>
          </a:p>
          <a:p>
            <a:pPr indent="-317500" lvl="0" marL="457200" rtl="0" algn="l">
              <a:spcBef>
                <a:spcPts val="0"/>
              </a:spcBef>
              <a:spcAft>
                <a:spcPts val="0"/>
              </a:spcAft>
              <a:buSzPts val="1400"/>
              <a:buFont typeface="Open Sans"/>
              <a:buChar char="●"/>
            </a:pPr>
            <a:r>
              <a:rPr i="1" lang="en">
                <a:latin typeface="Open Sans"/>
                <a:ea typeface="Open Sans"/>
                <a:cs typeface="Open Sans"/>
                <a:sym typeface="Open Sans"/>
              </a:rPr>
              <a:t>Removed variables with many unique categories</a:t>
            </a:r>
            <a:endParaRPr i="1">
              <a:latin typeface="Open Sans"/>
              <a:ea typeface="Open Sans"/>
              <a:cs typeface="Open Sans"/>
              <a:sym typeface="Open Sans"/>
            </a:endParaRPr>
          </a:p>
          <a:p>
            <a:pPr indent="-317500" lvl="0" marL="457200" rtl="0" algn="l">
              <a:spcBef>
                <a:spcPts val="0"/>
              </a:spcBef>
              <a:spcAft>
                <a:spcPts val="0"/>
              </a:spcAft>
              <a:buSzPts val="1400"/>
              <a:buFont typeface="Open Sans"/>
              <a:buChar char="●"/>
            </a:pPr>
            <a:r>
              <a:rPr i="1" lang="en">
                <a:latin typeface="Open Sans"/>
                <a:ea typeface="Open Sans"/>
                <a:cs typeface="Open Sans"/>
                <a:sym typeface="Open Sans"/>
              </a:rPr>
              <a:t>Removed variables with many missing values</a:t>
            </a:r>
            <a:endParaRPr i="1">
              <a:latin typeface="Open Sans"/>
              <a:ea typeface="Open Sans"/>
              <a:cs typeface="Open Sans"/>
              <a:sym typeface="Open Sans"/>
            </a:endParaRPr>
          </a:p>
        </p:txBody>
      </p:sp>
      <p:sp>
        <p:nvSpPr>
          <p:cNvPr id="109" name="Google Shape;109;p20"/>
          <p:cNvSpPr txBox="1"/>
          <p:nvPr/>
        </p:nvSpPr>
        <p:spPr>
          <a:xfrm>
            <a:off x="330250" y="88925"/>
            <a:ext cx="3550200" cy="66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latin typeface="Open Sans"/>
                <a:ea typeface="Open Sans"/>
                <a:cs typeface="Open Sans"/>
                <a:sym typeface="Open Sans"/>
              </a:rPr>
              <a:t>Process</a:t>
            </a:r>
            <a:endParaRPr sz="3000">
              <a:latin typeface="Open Sans"/>
              <a:ea typeface="Open Sans"/>
              <a:cs typeface="Open Sans"/>
              <a:sym typeface="Open Sans"/>
            </a:endParaRPr>
          </a:p>
        </p:txBody>
      </p:sp>
      <p:sp>
        <p:nvSpPr>
          <p:cNvPr id="110" name="Google Shape;110;p20"/>
          <p:cNvSpPr txBox="1"/>
          <p:nvPr/>
        </p:nvSpPr>
        <p:spPr>
          <a:xfrm>
            <a:off x="5448400" y="1315975"/>
            <a:ext cx="2365800" cy="4566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Open Sans"/>
                <a:ea typeface="Open Sans"/>
                <a:cs typeface="Open Sans"/>
                <a:sym typeface="Open Sans"/>
              </a:rPr>
              <a:t>Renaming Columns</a:t>
            </a:r>
            <a:endParaRPr i="1">
              <a:latin typeface="Open Sans"/>
              <a:ea typeface="Open Sans"/>
              <a:cs typeface="Open Sans"/>
              <a:sym typeface="Open Sans"/>
            </a:endParaRPr>
          </a:p>
        </p:txBody>
      </p:sp>
      <p:sp>
        <p:nvSpPr>
          <p:cNvPr id="111" name="Google Shape;111;p20"/>
          <p:cNvSpPr txBox="1"/>
          <p:nvPr/>
        </p:nvSpPr>
        <p:spPr>
          <a:xfrm>
            <a:off x="4791850" y="2034175"/>
            <a:ext cx="3678900" cy="22224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Open Sans"/>
                <a:ea typeface="Open Sans"/>
                <a:cs typeface="Open Sans"/>
                <a:sym typeface="Open Sans"/>
              </a:rPr>
              <a:t>Handling Missing Values &amp; Formatting</a:t>
            </a:r>
            <a:endParaRPr sz="1800">
              <a:latin typeface="Open Sans"/>
              <a:ea typeface="Open Sans"/>
              <a:cs typeface="Open Sans"/>
              <a:sym typeface="Open Sans"/>
            </a:endParaRPr>
          </a:p>
          <a:p>
            <a:pPr indent="-317500" lvl="0" marL="457200" rtl="0" algn="l">
              <a:spcBef>
                <a:spcPts val="0"/>
              </a:spcBef>
              <a:spcAft>
                <a:spcPts val="0"/>
              </a:spcAft>
              <a:buSzPts val="1400"/>
              <a:buFont typeface="Open Sans"/>
              <a:buChar char="●"/>
            </a:pPr>
            <a:r>
              <a:rPr i="1" lang="en">
                <a:latin typeface="Open Sans"/>
                <a:ea typeface="Open Sans"/>
                <a:cs typeface="Open Sans"/>
                <a:sym typeface="Open Sans"/>
              </a:rPr>
              <a:t>Latitude/Longitude</a:t>
            </a:r>
            <a:endParaRPr i="1">
              <a:latin typeface="Open Sans"/>
              <a:ea typeface="Open Sans"/>
              <a:cs typeface="Open Sans"/>
              <a:sym typeface="Open Sans"/>
            </a:endParaRPr>
          </a:p>
          <a:p>
            <a:pPr indent="-317500" lvl="0" marL="457200" rtl="0" algn="l">
              <a:spcBef>
                <a:spcPts val="0"/>
              </a:spcBef>
              <a:spcAft>
                <a:spcPts val="0"/>
              </a:spcAft>
              <a:buSzPts val="1400"/>
              <a:buFont typeface="Open Sans"/>
              <a:buChar char="●"/>
            </a:pPr>
            <a:r>
              <a:rPr i="1" lang="en">
                <a:latin typeface="Open Sans"/>
                <a:ea typeface="Open Sans"/>
                <a:cs typeface="Open Sans"/>
                <a:sym typeface="Open Sans"/>
              </a:rPr>
              <a:t>Address Type</a:t>
            </a:r>
            <a:endParaRPr i="1">
              <a:latin typeface="Open Sans"/>
              <a:ea typeface="Open Sans"/>
              <a:cs typeface="Open Sans"/>
              <a:sym typeface="Open Sans"/>
            </a:endParaRPr>
          </a:p>
          <a:p>
            <a:pPr indent="-317500" lvl="0" marL="457200" rtl="0" algn="l">
              <a:spcBef>
                <a:spcPts val="0"/>
              </a:spcBef>
              <a:spcAft>
                <a:spcPts val="0"/>
              </a:spcAft>
              <a:buSzPts val="1400"/>
              <a:buFont typeface="Open Sans"/>
              <a:buChar char="●"/>
            </a:pPr>
            <a:r>
              <a:rPr i="1" lang="en">
                <a:latin typeface="Open Sans"/>
                <a:ea typeface="Open Sans"/>
                <a:cs typeface="Open Sans"/>
                <a:sym typeface="Open Sans"/>
              </a:rPr>
              <a:t>Weather</a:t>
            </a:r>
            <a:endParaRPr i="1">
              <a:latin typeface="Open Sans"/>
              <a:ea typeface="Open Sans"/>
              <a:cs typeface="Open Sans"/>
              <a:sym typeface="Open Sans"/>
            </a:endParaRPr>
          </a:p>
          <a:p>
            <a:pPr indent="-317500" lvl="0" marL="457200" rtl="0" algn="l">
              <a:spcBef>
                <a:spcPts val="0"/>
              </a:spcBef>
              <a:spcAft>
                <a:spcPts val="0"/>
              </a:spcAft>
              <a:buSzPts val="1400"/>
              <a:buFont typeface="Open Sans"/>
              <a:buChar char="●"/>
            </a:pPr>
            <a:r>
              <a:rPr i="1" lang="en">
                <a:latin typeface="Open Sans"/>
                <a:ea typeface="Open Sans"/>
                <a:cs typeface="Open Sans"/>
                <a:sym typeface="Open Sans"/>
              </a:rPr>
              <a:t>Road/Light Condition</a:t>
            </a:r>
            <a:endParaRPr i="1">
              <a:latin typeface="Open Sans"/>
              <a:ea typeface="Open Sans"/>
              <a:cs typeface="Open Sans"/>
              <a:sym typeface="Open Sans"/>
            </a:endParaRPr>
          </a:p>
          <a:p>
            <a:pPr indent="-317500" lvl="0" marL="457200" rtl="0" algn="l">
              <a:spcBef>
                <a:spcPts val="0"/>
              </a:spcBef>
              <a:spcAft>
                <a:spcPts val="0"/>
              </a:spcAft>
              <a:buSzPts val="1400"/>
              <a:buFont typeface="Open Sans"/>
              <a:buChar char="●"/>
            </a:pPr>
            <a:r>
              <a:rPr i="1" lang="en">
                <a:latin typeface="Open Sans"/>
                <a:ea typeface="Open Sans"/>
                <a:cs typeface="Open Sans"/>
                <a:sym typeface="Open Sans"/>
              </a:rPr>
              <a:t>DUI</a:t>
            </a:r>
            <a:endParaRPr i="1">
              <a:latin typeface="Open Sans"/>
              <a:ea typeface="Open Sans"/>
              <a:cs typeface="Open Sans"/>
              <a:sym typeface="Open Sans"/>
            </a:endParaRPr>
          </a:p>
          <a:p>
            <a:pPr indent="-317500" lvl="0" marL="457200" rtl="0" algn="l">
              <a:spcBef>
                <a:spcPts val="0"/>
              </a:spcBef>
              <a:spcAft>
                <a:spcPts val="0"/>
              </a:spcAft>
              <a:buSzPts val="1400"/>
              <a:buFont typeface="Open Sans"/>
              <a:buChar char="●"/>
            </a:pPr>
            <a:r>
              <a:rPr i="1" lang="en">
                <a:latin typeface="Open Sans"/>
                <a:ea typeface="Open Sans"/>
                <a:cs typeface="Open Sans"/>
                <a:sym typeface="Open Sans"/>
              </a:rPr>
              <a:t>Junction Type, Collision Type</a:t>
            </a:r>
            <a:endParaRPr i="1">
              <a:latin typeface="Open Sans"/>
              <a:ea typeface="Open Sans"/>
              <a:cs typeface="Open Sans"/>
              <a:sym typeface="Open Sans"/>
            </a:endParaRPr>
          </a:p>
          <a:p>
            <a:pPr indent="-317500" lvl="0" marL="457200" rtl="0" algn="l">
              <a:spcBef>
                <a:spcPts val="0"/>
              </a:spcBef>
              <a:spcAft>
                <a:spcPts val="0"/>
              </a:spcAft>
              <a:buSzPts val="1400"/>
              <a:buFont typeface="Open Sans"/>
              <a:buChar char="●"/>
            </a:pPr>
            <a:r>
              <a:rPr i="1" lang="en">
                <a:latin typeface="Open Sans"/>
                <a:ea typeface="Open Sans"/>
                <a:cs typeface="Open Sans"/>
                <a:sym typeface="Open Sans"/>
              </a:rPr>
              <a:t>Severity Description</a:t>
            </a:r>
            <a:endParaRPr i="1">
              <a:latin typeface="Open Sans"/>
              <a:ea typeface="Open Sans"/>
              <a:cs typeface="Open Sans"/>
              <a:sym typeface="Open Sans"/>
            </a:endParaRPr>
          </a:p>
        </p:txBody>
      </p:sp>
      <p:sp>
        <p:nvSpPr>
          <p:cNvPr id="112" name="Google Shape;112;p20"/>
          <p:cNvSpPr txBox="1"/>
          <p:nvPr/>
        </p:nvSpPr>
        <p:spPr>
          <a:xfrm>
            <a:off x="4949050" y="4518175"/>
            <a:ext cx="3364500" cy="4566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Open Sans"/>
                <a:ea typeface="Open Sans"/>
                <a:cs typeface="Open Sans"/>
                <a:sym typeface="Open Sans"/>
              </a:rPr>
              <a:t>Transforming Date Variables</a:t>
            </a:r>
            <a:endParaRPr i="1">
              <a:latin typeface="Open Sans"/>
              <a:ea typeface="Open Sans"/>
              <a:cs typeface="Open Sans"/>
              <a:sym typeface="Open Sans"/>
            </a:endParaRPr>
          </a:p>
        </p:txBody>
      </p:sp>
      <p:sp>
        <p:nvSpPr>
          <p:cNvPr id="113" name="Google Shape;113;p20"/>
          <p:cNvSpPr txBox="1"/>
          <p:nvPr/>
        </p:nvSpPr>
        <p:spPr>
          <a:xfrm>
            <a:off x="866950" y="4518175"/>
            <a:ext cx="2476800" cy="4566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Open Sans"/>
                <a:ea typeface="Open Sans"/>
                <a:cs typeface="Open Sans"/>
                <a:sym typeface="Open Sans"/>
              </a:rPr>
              <a:t>Dealing With Outliers</a:t>
            </a:r>
            <a:endParaRPr i="1">
              <a:latin typeface="Open Sans"/>
              <a:ea typeface="Open Sans"/>
              <a:cs typeface="Open Sans"/>
              <a:sym typeface="Open Sans"/>
            </a:endParaRPr>
          </a:p>
        </p:txBody>
      </p:sp>
      <p:cxnSp>
        <p:nvCxnSpPr>
          <p:cNvPr id="114" name="Google Shape;114;p20"/>
          <p:cNvCxnSpPr>
            <a:endCxn id="110" idx="1"/>
          </p:cNvCxnSpPr>
          <p:nvPr/>
        </p:nvCxnSpPr>
        <p:spPr>
          <a:xfrm>
            <a:off x="3847000" y="1544275"/>
            <a:ext cx="1601400" cy="0"/>
          </a:xfrm>
          <a:prstGeom prst="straightConnector1">
            <a:avLst/>
          </a:prstGeom>
          <a:noFill/>
          <a:ln cap="flat" cmpd="sng" w="9525">
            <a:solidFill>
              <a:schemeClr val="dk2"/>
            </a:solidFill>
            <a:prstDash val="solid"/>
            <a:round/>
            <a:headEnd len="med" w="med" type="none"/>
            <a:tailEnd len="med" w="med" type="triangle"/>
          </a:ln>
        </p:spPr>
      </p:cxnSp>
      <p:cxnSp>
        <p:nvCxnSpPr>
          <p:cNvPr id="115" name="Google Shape;115;p20"/>
          <p:cNvCxnSpPr>
            <a:stCxn id="110" idx="2"/>
            <a:endCxn id="111" idx="0"/>
          </p:cNvCxnSpPr>
          <p:nvPr/>
        </p:nvCxnSpPr>
        <p:spPr>
          <a:xfrm>
            <a:off x="6631300" y="1772575"/>
            <a:ext cx="0" cy="261600"/>
          </a:xfrm>
          <a:prstGeom prst="straightConnector1">
            <a:avLst/>
          </a:prstGeom>
          <a:noFill/>
          <a:ln cap="flat" cmpd="sng" w="9525">
            <a:solidFill>
              <a:schemeClr val="dk2"/>
            </a:solidFill>
            <a:prstDash val="solid"/>
            <a:round/>
            <a:headEnd len="med" w="med" type="none"/>
            <a:tailEnd len="med" w="med" type="triangle"/>
          </a:ln>
        </p:spPr>
      </p:cxnSp>
      <p:sp>
        <p:nvSpPr>
          <p:cNvPr id="116" name="Google Shape;116;p20"/>
          <p:cNvSpPr txBox="1"/>
          <p:nvPr/>
        </p:nvSpPr>
        <p:spPr>
          <a:xfrm>
            <a:off x="715150" y="2713650"/>
            <a:ext cx="2780400" cy="13107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Open Sans"/>
                <a:ea typeface="Open Sans"/>
                <a:cs typeface="Open Sans"/>
                <a:sym typeface="Open Sans"/>
              </a:rPr>
              <a:t>Adding New Variables</a:t>
            </a:r>
            <a:endParaRPr sz="1800">
              <a:latin typeface="Open Sans"/>
              <a:ea typeface="Open Sans"/>
              <a:cs typeface="Open Sans"/>
              <a:sym typeface="Open Sans"/>
            </a:endParaRPr>
          </a:p>
          <a:p>
            <a:pPr indent="-317500" lvl="0" marL="457200" rtl="0" algn="l">
              <a:spcBef>
                <a:spcPts val="0"/>
              </a:spcBef>
              <a:spcAft>
                <a:spcPts val="0"/>
              </a:spcAft>
              <a:buSzPts val="1400"/>
              <a:buFont typeface="Open Sans"/>
              <a:buChar char="●"/>
            </a:pPr>
            <a:r>
              <a:rPr i="1" lang="en">
                <a:latin typeface="Open Sans"/>
                <a:ea typeface="Open Sans"/>
                <a:cs typeface="Open Sans"/>
                <a:sym typeface="Open Sans"/>
              </a:rPr>
              <a:t>Neighborhood</a:t>
            </a:r>
            <a:endParaRPr i="1">
              <a:latin typeface="Open Sans"/>
              <a:ea typeface="Open Sans"/>
              <a:cs typeface="Open Sans"/>
              <a:sym typeface="Open Sans"/>
            </a:endParaRPr>
          </a:p>
          <a:p>
            <a:pPr indent="-317500" lvl="0" marL="457200" rtl="0" algn="l">
              <a:spcBef>
                <a:spcPts val="0"/>
              </a:spcBef>
              <a:spcAft>
                <a:spcPts val="0"/>
              </a:spcAft>
              <a:buSzPts val="1400"/>
              <a:buFont typeface="Open Sans"/>
              <a:buChar char="●"/>
            </a:pPr>
            <a:r>
              <a:rPr i="1" lang="en">
                <a:latin typeface="Open Sans"/>
                <a:ea typeface="Open Sans"/>
                <a:cs typeface="Open Sans"/>
                <a:sym typeface="Open Sans"/>
              </a:rPr>
              <a:t>Speed</a:t>
            </a:r>
            <a:endParaRPr i="1">
              <a:latin typeface="Open Sans"/>
              <a:ea typeface="Open Sans"/>
              <a:cs typeface="Open Sans"/>
              <a:sym typeface="Open Sans"/>
            </a:endParaRPr>
          </a:p>
          <a:p>
            <a:pPr indent="-317500" lvl="0" marL="457200" rtl="0" algn="l">
              <a:spcBef>
                <a:spcPts val="0"/>
              </a:spcBef>
              <a:spcAft>
                <a:spcPts val="0"/>
              </a:spcAft>
              <a:buSzPts val="1400"/>
              <a:buFont typeface="Open Sans"/>
              <a:buChar char="●"/>
            </a:pPr>
            <a:r>
              <a:rPr i="1" lang="en">
                <a:latin typeface="Open Sans"/>
                <a:ea typeface="Open Sans"/>
                <a:cs typeface="Open Sans"/>
                <a:sym typeface="Open Sans"/>
              </a:rPr>
              <a:t>Road Length </a:t>
            </a:r>
            <a:endParaRPr i="1">
              <a:latin typeface="Open Sans"/>
              <a:ea typeface="Open Sans"/>
              <a:cs typeface="Open Sans"/>
              <a:sym typeface="Open Sans"/>
            </a:endParaRPr>
          </a:p>
          <a:p>
            <a:pPr indent="-317500" lvl="0" marL="457200" rtl="0" algn="l">
              <a:spcBef>
                <a:spcPts val="0"/>
              </a:spcBef>
              <a:spcAft>
                <a:spcPts val="0"/>
              </a:spcAft>
              <a:buSzPts val="1400"/>
              <a:buFont typeface="Open Sans"/>
              <a:buChar char="●"/>
            </a:pPr>
            <a:r>
              <a:rPr i="1" lang="en">
                <a:latin typeface="Open Sans"/>
                <a:ea typeface="Open Sans"/>
                <a:cs typeface="Open Sans"/>
                <a:sym typeface="Open Sans"/>
              </a:rPr>
              <a:t>Road Congestion</a:t>
            </a:r>
            <a:endParaRPr i="1">
              <a:latin typeface="Open Sans"/>
              <a:ea typeface="Open Sans"/>
              <a:cs typeface="Open Sans"/>
              <a:sym typeface="Open Sans"/>
            </a:endParaRPr>
          </a:p>
          <a:p>
            <a:pPr indent="0" lvl="0" marL="0" rtl="0" algn="l">
              <a:spcBef>
                <a:spcPts val="0"/>
              </a:spcBef>
              <a:spcAft>
                <a:spcPts val="0"/>
              </a:spcAft>
              <a:buNone/>
            </a:pPr>
            <a:r>
              <a:t/>
            </a:r>
            <a:endParaRPr sz="1800">
              <a:latin typeface="Open Sans"/>
              <a:ea typeface="Open Sans"/>
              <a:cs typeface="Open Sans"/>
              <a:sym typeface="Open Sans"/>
            </a:endParaRPr>
          </a:p>
        </p:txBody>
      </p:sp>
      <p:cxnSp>
        <p:nvCxnSpPr>
          <p:cNvPr id="117" name="Google Shape;117;p20"/>
          <p:cNvCxnSpPr>
            <a:stCxn id="111" idx="2"/>
            <a:endCxn id="112" idx="0"/>
          </p:cNvCxnSpPr>
          <p:nvPr/>
        </p:nvCxnSpPr>
        <p:spPr>
          <a:xfrm>
            <a:off x="6631300" y="4256575"/>
            <a:ext cx="0" cy="261600"/>
          </a:xfrm>
          <a:prstGeom prst="straightConnector1">
            <a:avLst/>
          </a:prstGeom>
          <a:noFill/>
          <a:ln cap="flat" cmpd="sng" w="9525">
            <a:solidFill>
              <a:schemeClr val="dk2"/>
            </a:solidFill>
            <a:prstDash val="solid"/>
            <a:round/>
            <a:headEnd len="med" w="med" type="none"/>
            <a:tailEnd len="med" w="med" type="triangle"/>
          </a:ln>
        </p:spPr>
      </p:cxnSp>
      <p:cxnSp>
        <p:nvCxnSpPr>
          <p:cNvPr id="118" name="Google Shape;118;p20"/>
          <p:cNvCxnSpPr>
            <a:stCxn id="112" idx="1"/>
            <a:endCxn id="113" idx="3"/>
          </p:cNvCxnSpPr>
          <p:nvPr/>
        </p:nvCxnSpPr>
        <p:spPr>
          <a:xfrm rot="10800000">
            <a:off x="3343750" y="4746475"/>
            <a:ext cx="1605300" cy="0"/>
          </a:xfrm>
          <a:prstGeom prst="straightConnector1">
            <a:avLst/>
          </a:prstGeom>
          <a:noFill/>
          <a:ln cap="flat" cmpd="sng" w="9525">
            <a:solidFill>
              <a:schemeClr val="dk2"/>
            </a:solidFill>
            <a:prstDash val="solid"/>
            <a:round/>
            <a:headEnd len="med" w="med" type="none"/>
            <a:tailEnd len="med" w="med" type="triangle"/>
          </a:ln>
        </p:spPr>
      </p:cxnSp>
      <p:cxnSp>
        <p:nvCxnSpPr>
          <p:cNvPr id="119" name="Google Shape;119;p20"/>
          <p:cNvCxnSpPr>
            <a:stCxn id="113" idx="0"/>
            <a:endCxn id="116" idx="2"/>
          </p:cNvCxnSpPr>
          <p:nvPr/>
        </p:nvCxnSpPr>
        <p:spPr>
          <a:xfrm rot="10800000">
            <a:off x="2105350" y="4024375"/>
            <a:ext cx="0" cy="4938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3" name="Shape 123"/>
        <p:cNvGrpSpPr/>
        <p:nvPr/>
      </p:nvGrpSpPr>
      <p:grpSpPr>
        <a:xfrm>
          <a:off x="0" y="0"/>
          <a:ext cx="0" cy="0"/>
          <a:chOff x="0" y="0"/>
          <a:chExt cx="0" cy="0"/>
        </a:xfrm>
      </p:grpSpPr>
      <p:sp>
        <p:nvSpPr>
          <p:cNvPr id="124" name="Google Shape;124;p21"/>
          <p:cNvSpPr txBox="1"/>
          <p:nvPr>
            <p:ph type="title"/>
          </p:nvPr>
        </p:nvSpPr>
        <p:spPr>
          <a:xfrm>
            <a:off x="265500" y="1081675"/>
            <a:ext cx="4045200" cy="1786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Geographical Factors</a:t>
            </a:r>
            <a:endParaRPr/>
          </a:p>
        </p:txBody>
      </p:sp>
      <p:sp>
        <p:nvSpPr>
          <p:cNvPr id="125" name="Google Shape;125;p21"/>
          <p:cNvSpPr txBox="1"/>
          <p:nvPr>
            <p:ph idx="2" type="body"/>
          </p:nvPr>
        </p:nvSpPr>
        <p:spPr>
          <a:xfrm>
            <a:off x="4869175" y="209700"/>
            <a:ext cx="3837000" cy="4419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2400"/>
              <a:t>Key Findings</a:t>
            </a:r>
            <a:endParaRPr b="1" sz="2400"/>
          </a:p>
          <a:p>
            <a:pPr indent="0" lvl="0" marL="0" rtl="0" algn="l">
              <a:lnSpc>
                <a:spcPct val="20000"/>
              </a:lnSpc>
              <a:spcBef>
                <a:spcPts val="1600"/>
              </a:spcBef>
              <a:spcAft>
                <a:spcPts val="0"/>
              </a:spcAft>
              <a:buNone/>
            </a:pPr>
            <a:r>
              <a:t/>
            </a:r>
            <a:endParaRPr sz="2400"/>
          </a:p>
          <a:p>
            <a:pPr indent="-342900" lvl="0" marL="457200" rtl="0" algn="l">
              <a:spcBef>
                <a:spcPts val="0"/>
              </a:spcBef>
              <a:spcAft>
                <a:spcPts val="0"/>
              </a:spcAft>
              <a:buSzPts val="1800"/>
              <a:buChar char="●"/>
            </a:pPr>
            <a:r>
              <a:rPr lang="en"/>
              <a:t>Most collisions are concentrated in the Seattle neighborhood</a:t>
            </a:r>
            <a:endParaRPr/>
          </a:p>
          <a:p>
            <a:pPr indent="0" lvl="0" marL="457200" rtl="0" algn="l">
              <a:lnSpc>
                <a:spcPct val="20000"/>
              </a:lnSpc>
              <a:spcBef>
                <a:spcPts val="1600"/>
              </a:spcBef>
              <a:spcAft>
                <a:spcPts val="0"/>
              </a:spcAft>
              <a:buNone/>
            </a:pPr>
            <a:r>
              <a:t/>
            </a:r>
            <a:endParaRPr/>
          </a:p>
          <a:p>
            <a:pPr indent="-342900" lvl="0" marL="457200" rtl="0" algn="l">
              <a:spcBef>
                <a:spcPts val="0"/>
              </a:spcBef>
              <a:spcAft>
                <a:spcPts val="0"/>
              </a:spcAft>
              <a:buSzPts val="1800"/>
              <a:buChar char="●"/>
            </a:pPr>
            <a:r>
              <a:rPr lang="en"/>
              <a:t>The center of Seattle have the highest density of collisions</a:t>
            </a:r>
            <a:endParaRPr/>
          </a:p>
          <a:p>
            <a:pPr indent="0" lvl="0" marL="457200" rtl="0" algn="l">
              <a:lnSpc>
                <a:spcPct val="20000"/>
              </a:lnSpc>
              <a:spcBef>
                <a:spcPts val="1600"/>
              </a:spcBef>
              <a:spcAft>
                <a:spcPts val="0"/>
              </a:spcAft>
              <a:buNone/>
            </a:pPr>
            <a:r>
              <a:t/>
            </a:r>
            <a:endParaRPr/>
          </a:p>
          <a:p>
            <a:pPr indent="-342900" lvl="0" marL="457200" rtl="0" algn="l">
              <a:spcBef>
                <a:spcPts val="0"/>
              </a:spcBef>
              <a:spcAft>
                <a:spcPts val="0"/>
              </a:spcAft>
              <a:buSzPts val="1800"/>
              <a:buChar char="●"/>
            </a:pPr>
            <a:r>
              <a:rPr lang="en"/>
              <a:t>Locations along roads and highways are common collision prone areas</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Luxe">
  <a:themeElements>
    <a:clrScheme name="Luxe">
      <a:dk1>
        <a:srgbClr val="000000"/>
      </a:dk1>
      <a:lt1>
        <a:srgbClr val="FFFFFF"/>
      </a:lt1>
      <a:dk2>
        <a:srgbClr val="B7B7B7"/>
      </a:dk2>
      <a:lt2>
        <a:srgbClr val="CCA677"/>
      </a:lt2>
      <a:accent1>
        <a:srgbClr val="5D4037"/>
      </a:accent1>
      <a:accent2>
        <a:srgbClr val="455A64"/>
      </a:accent2>
      <a:accent3>
        <a:srgbClr val="607D8B"/>
      </a:accent3>
      <a:accent4>
        <a:srgbClr val="78909C"/>
      </a:accent4>
      <a:accent5>
        <a:srgbClr val="57BB8A"/>
      </a:accent5>
      <a:accent6>
        <a:srgbClr val="DCE755"/>
      </a:accent6>
      <a:hlink>
        <a:srgbClr val="57BB8A"/>
      </a:hlink>
      <a:folHlink>
        <a:srgbClr val="57BB8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